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9" r:id="rId2"/>
    <p:sldId id="360" r:id="rId3"/>
    <p:sldId id="361" r:id="rId4"/>
    <p:sldId id="362" r:id="rId5"/>
    <p:sldId id="338" r:id="rId6"/>
    <p:sldId id="341" r:id="rId7"/>
    <p:sldId id="342" r:id="rId8"/>
    <p:sldId id="340" r:id="rId9"/>
    <p:sldId id="263" r:id="rId10"/>
    <p:sldId id="257" r:id="rId11"/>
    <p:sldId id="260" r:id="rId12"/>
    <p:sldId id="262" r:id="rId13"/>
    <p:sldId id="278" r:id="rId14"/>
    <p:sldId id="357" r:id="rId15"/>
    <p:sldId id="265" r:id="rId16"/>
    <p:sldId id="266" r:id="rId17"/>
    <p:sldId id="358" r:id="rId18"/>
    <p:sldId id="273" r:id="rId19"/>
    <p:sldId id="280" r:id="rId20"/>
    <p:sldId id="288" r:id="rId21"/>
    <p:sldId id="298" r:id="rId22"/>
    <p:sldId id="297" r:id="rId23"/>
    <p:sldId id="301" r:id="rId24"/>
    <p:sldId id="299" r:id="rId25"/>
    <p:sldId id="332" r:id="rId26"/>
    <p:sldId id="310" r:id="rId27"/>
    <p:sldId id="333" r:id="rId28"/>
    <p:sldId id="344" r:id="rId29"/>
    <p:sldId id="345" r:id="rId30"/>
    <p:sldId id="346" r:id="rId31"/>
    <p:sldId id="347" r:id="rId32"/>
    <p:sldId id="348" r:id="rId33"/>
    <p:sldId id="355" r:id="rId34"/>
    <p:sldId id="349" r:id="rId35"/>
    <p:sldId id="350" r:id="rId36"/>
    <p:sldId id="351" r:id="rId37"/>
    <p:sldId id="353" r:id="rId38"/>
    <p:sldId id="352" r:id="rId39"/>
    <p:sldId id="356" r:id="rId40"/>
    <p:sldId id="354" r:id="rId41"/>
    <p:sldId id="336" r:id="rId42"/>
    <p:sldId id="35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210"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chemeClr val="bg1"/>
                </a:solidFill>
              </a:rPr>
              <a:t>Months</a:t>
            </a:r>
            <a:r>
              <a:rPr lang="en-US" dirty="0" smtClean="0"/>
              <a:t> </a:t>
            </a:r>
            <a:r>
              <a:rPr lang="en-US" baseline="0" dirty="0" smtClean="0">
                <a:solidFill>
                  <a:schemeClr val="bg1"/>
                </a:solidFill>
              </a:rPr>
              <a:t> </a:t>
            </a:r>
            <a:endParaRPr lang="en-US" dirty="0">
              <a:solidFill>
                <a:schemeClr val="bg1"/>
              </a:solidFill>
            </a:endParaRPr>
          </a:p>
        </c:rich>
      </c:tx>
      <c:layout>
        <c:manualLayout>
          <c:xMode val="edge"/>
          <c:yMode val="edge"/>
          <c:x val="0.61703735383264458"/>
          <c:y val="0.28321104711872658"/>
        </c:manualLayout>
      </c:layout>
      <c:overlay val="0"/>
    </c:title>
    <c:autoTitleDeleted val="0"/>
    <c:plotArea>
      <c:layout>
        <c:manualLayout>
          <c:layoutTarget val="inner"/>
          <c:xMode val="edge"/>
          <c:yMode val="edge"/>
          <c:x val="0.19729364847127701"/>
          <c:y val="0.12675291016564214"/>
          <c:w val="0.90048944294718791"/>
          <c:h val="0.84331544170466743"/>
        </c:manualLayout>
      </c:layout>
      <c:pieChart>
        <c:varyColors val="1"/>
        <c:ser>
          <c:idx val="0"/>
          <c:order val="0"/>
          <c:tx>
            <c:v>Months</c:v>
          </c:tx>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2800">
                    <a:solidFill>
                      <a:schemeClr val="bg1"/>
                    </a:solidFill>
                  </a:defRPr>
                </a:pPr>
                <a:endParaRPr lang="en-US"/>
              </a:p>
            </c:txPr>
            <c:showLegendKey val="0"/>
            <c:showVal val="0"/>
            <c:showCatName val="0"/>
            <c:showSerName val="0"/>
            <c:showPercent val="0"/>
            <c:showBubbleSize val="0"/>
          </c:dLbls>
          <c:cat>
            <c:strRef>
              <c:f>Sheet1!$A$3:$A$6</c:f>
              <c:strCache>
                <c:ptCount val="4"/>
                <c:pt idx="0">
                  <c:v>Œuf / Egg</c:v>
                </c:pt>
                <c:pt idx="1">
                  <c:v>Larves / Larvae</c:v>
                </c:pt>
                <c:pt idx="2">
                  <c:v>Juvéniles / Juveniles</c:v>
                </c:pt>
                <c:pt idx="3">
                  <c:v>Adulte / Adult</c:v>
                </c:pt>
              </c:strCache>
            </c:strRef>
          </c:cat>
          <c:val>
            <c:numRef>
              <c:f>Sheet1!$B$3:$B$6</c:f>
              <c:numCache>
                <c:formatCode>General</c:formatCode>
                <c:ptCount val="4"/>
                <c:pt idx="0">
                  <c:v>1</c:v>
                </c:pt>
                <c:pt idx="1">
                  <c:v>53</c:v>
                </c:pt>
                <c:pt idx="2">
                  <c:v>15</c:v>
                </c:pt>
                <c:pt idx="3">
                  <c:v>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64130027526766531"/>
          <c:w val="0.29991993515425192"/>
          <c:h val="0.24673229050545231"/>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01AD103-1D07-45E1-BA8C-69E2B2B58EEE}" type="datetimeFigureOut">
              <a:rPr lang="fr-CA"/>
              <a:pPr>
                <a:defRPr/>
              </a:pPr>
              <a:t>2014-05-15</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AAFF8D4-F04C-49F9-BFBC-3B8C819CF4A7}" type="slidenum">
              <a:rPr lang="fr-CA"/>
              <a:pPr>
                <a:defRPr/>
              </a:pPr>
              <a:t>‹#›</a:t>
            </a:fld>
            <a:endParaRPr lang="fr-CA"/>
          </a:p>
        </p:txBody>
      </p:sp>
    </p:spTree>
    <p:extLst>
      <p:ext uri="{BB962C8B-B14F-4D97-AF65-F5344CB8AC3E}">
        <p14:creationId xmlns:p14="http://schemas.microsoft.com/office/powerpoint/2010/main" val="2313924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en-US"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011E8-4BB1-4064-AC80-4050CA73028E}" type="slidenum">
              <a:rPr lang="fr-CA" smtClean="0"/>
              <a:pPr fontAlgn="base">
                <a:spcBef>
                  <a:spcPct val="0"/>
                </a:spcBef>
                <a:spcAft>
                  <a:spcPct val="0"/>
                </a:spcAft>
                <a:defRPr/>
              </a:pPr>
              <a:t>42</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E770FB-103B-4119-8A4F-5048F07EC04C}" type="datetimeFigureOut">
              <a:rPr lang="en-US"/>
              <a:pPr>
                <a:defRPr/>
              </a:pPr>
              <a:t>5/15/2014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3453E-5CBE-4327-904B-7C464600D0FD}" type="slidenum">
              <a:rPr lang="en-US"/>
              <a:pPr>
                <a:defRPr/>
              </a:pPr>
              <a:t>‹#›</a:t>
            </a:fld>
            <a:endParaRPr lang="en-US"/>
          </a:p>
        </p:txBody>
      </p:sp>
    </p:spTree>
    <p:extLst>
      <p:ext uri="{BB962C8B-B14F-4D97-AF65-F5344CB8AC3E}">
        <p14:creationId xmlns:p14="http://schemas.microsoft.com/office/powerpoint/2010/main" val="24213372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6B1570-77FE-4AB2-98E2-2D46C700C571}" type="datetimeFigureOut">
              <a:rPr lang="en-US"/>
              <a:pPr>
                <a:defRPr/>
              </a:pPr>
              <a:t>5/15/2014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896542-1B23-46BE-9575-066A4696A516}" type="slidenum">
              <a:rPr lang="en-US"/>
              <a:pPr>
                <a:defRPr/>
              </a:pPr>
              <a:t>‹#›</a:t>
            </a:fld>
            <a:endParaRPr lang="en-US"/>
          </a:p>
        </p:txBody>
      </p:sp>
    </p:spTree>
    <p:extLst>
      <p:ext uri="{BB962C8B-B14F-4D97-AF65-F5344CB8AC3E}">
        <p14:creationId xmlns:p14="http://schemas.microsoft.com/office/powerpoint/2010/main" val="317475965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11B882-08AF-4D7A-B8BA-3427FEB05F43}" type="datetimeFigureOut">
              <a:rPr lang="en-US"/>
              <a:pPr>
                <a:defRPr/>
              </a:pPr>
              <a:t>5/15/2014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0A7CA-A29E-439A-9669-F9FA8B4401B5}" type="slidenum">
              <a:rPr lang="en-US"/>
              <a:pPr>
                <a:defRPr/>
              </a:pPr>
              <a:t>‹#›</a:t>
            </a:fld>
            <a:endParaRPr lang="en-US"/>
          </a:p>
        </p:txBody>
      </p:sp>
    </p:spTree>
    <p:extLst>
      <p:ext uri="{BB962C8B-B14F-4D97-AF65-F5344CB8AC3E}">
        <p14:creationId xmlns:p14="http://schemas.microsoft.com/office/powerpoint/2010/main" val="38031667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BCBD1A-DF7E-47AB-B91B-171E96110C62}" type="datetimeFigureOut">
              <a:rPr lang="en-US"/>
              <a:pPr>
                <a:defRPr/>
              </a:pPr>
              <a:t>5/15/2014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8D1A79-A2CB-41CA-84B1-84603AA7473B}" type="slidenum">
              <a:rPr lang="en-US"/>
              <a:pPr>
                <a:defRPr/>
              </a:pPr>
              <a:t>‹#›</a:t>
            </a:fld>
            <a:endParaRPr lang="en-US"/>
          </a:p>
        </p:txBody>
      </p:sp>
    </p:spTree>
    <p:extLst>
      <p:ext uri="{BB962C8B-B14F-4D97-AF65-F5344CB8AC3E}">
        <p14:creationId xmlns:p14="http://schemas.microsoft.com/office/powerpoint/2010/main" val="28193796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9A5A3C-86E1-43D9-A2B3-F431C30A17D3}" type="datetimeFigureOut">
              <a:rPr lang="en-US"/>
              <a:pPr>
                <a:defRPr/>
              </a:pPr>
              <a:t>5/15/2014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0D179F-3F23-4A5E-8883-1C4B7EEB4A09}" type="slidenum">
              <a:rPr lang="en-US"/>
              <a:pPr>
                <a:defRPr/>
              </a:pPr>
              <a:t>‹#›</a:t>
            </a:fld>
            <a:endParaRPr lang="en-US"/>
          </a:p>
        </p:txBody>
      </p:sp>
    </p:spTree>
    <p:extLst>
      <p:ext uri="{BB962C8B-B14F-4D97-AF65-F5344CB8AC3E}">
        <p14:creationId xmlns:p14="http://schemas.microsoft.com/office/powerpoint/2010/main" val="380557668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8F369D-6196-4EF8-BC8C-DA7FFF294F54}" type="datetimeFigureOut">
              <a:rPr lang="en-US"/>
              <a:pPr>
                <a:defRPr/>
              </a:pPr>
              <a:t>5/15/2014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5CC7E8-D159-4022-834B-27207F1C01B1}" type="slidenum">
              <a:rPr lang="en-US"/>
              <a:pPr>
                <a:defRPr/>
              </a:pPr>
              <a:t>‹#›</a:t>
            </a:fld>
            <a:endParaRPr lang="en-US"/>
          </a:p>
        </p:txBody>
      </p:sp>
    </p:spTree>
    <p:extLst>
      <p:ext uri="{BB962C8B-B14F-4D97-AF65-F5344CB8AC3E}">
        <p14:creationId xmlns:p14="http://schemas.microsoft.com/office/powerpoint/2010/main" val="31789204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4698BC-762E-4F1C-BFED-826DE2158659}" type="datetimeFigureOut">
              <a:rPr lang="en-US"/>
              <a:pPr>
                <a:defRPr/>
              </a:pPr>
              <a:t>5/15/2014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64119E-F8DD-43D0-82A5-9EBA1FEE672F}" type="slidenum">
              <a:rPr lang="en-US"/>
              <a:pPr>
                <a:defRPr/>
              </a:pPr>
              <a:t>‹#›</a:t>
            </a:fld>
            <a:endParaRPr lang="en-US"/>
          </a:p>
        </p:txBody>
      </p:sp>
    </p:spTree>
    <p:extLst>
      <p:ext uri="{BB962C8B-B14F-4D97-AF65-F5344CB8AC3E}">
        <p14:creationId xmlns:p14="http://schemas.microsoft.com/office/powerpoint/2010/main" val="41935229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CB4739-BBF1-41E8-8213-8C72A7ABADCC}" type="datetimeFigureOut">
              <a:rPr lang="en-US"/>
              <a:pPr>
                <a:defRPr/>
              </a:pPr>
              <a:t>5/15/2014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D6BE70-64B9-498E-B8DC-D847D16E4A74}" type="slidenum">
              <a:rPr lang="en-US"/>
              <a:pPr>
                <a:defRPr/>
              </a:pPr>
              <a:t>‹#›</a:t>
            </a:fld>
            <a:endParaRPr lang="en-US"/>
          </a:p>
        </p:txBody>
      </p:sp>
    </p:spTree>
    <p:extLst>
      <p:ext uri="{BB962C8B-B14F-4D97-AF65-F5344CB8AC3E}">
        <p14:creationId xmlns:p14="http://schemas.microsoft.com/office/powerpoint/2010/main" val="428672655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A6604C-3C89-4591-8EBB-33F53E873880}" type="datetimeFigureOut">
              <a:rPr lang="en-US"/>
              <a:pPr>
                <a:defRPr/>
              </a:pPr>
              <a:t>5/15/2014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9442A8-11D6-49C8-AB26-C802FC62F7FF}" type="slidenum">
              <a:rPr lang="en-US"/>
              <a:pPr>
                <a:defRPr/>
              </a:pPr>
              <a:t>‹#›</a:t>
            </a:fld>
            <a:endParaRPr lang="en-US"/>
          </a:p>
        </p:txBody>
      </p:sp>
    </p:spTree>
    <p:extLst>
      <p:ext uri="{BB962C8B-B14F-4D97-AF65-F5344CB8AC3E}">
        <p14:creationId xmlns:p14="http://schemas.microsoft.com/office/powerpoint/2010/main" val="174864164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8F15D7-EBCF-4DBE-A6C1-E63A67161898}" type="datetimeFigureOut">
              <a:rPr lang="en-US"/>
              <a:pPr>
                <a:defRPr/>
              </a:pPr>
              <a:t>5/15/2014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9C90B0-EC46-401B-99F1-CC7448735C13}" type="slidenum">
              <a:rPr lang="en-US"/>
              <a:pPr>
                <a:defRPr/>
              </a:pPr>
              <a:t>‹#›</a:t>
            </a:fld>
            <a:endParaRPr lang="en-US"/>
          </a:p>
        </p:txBody>
      </p:sp>
    </p:spTree>
    <p:extLst>
      <p:ext uri="{BB962C8B-B14F-4D97-AF65-F5344CB8AC3E}">
        <p14:creationId xmlns:p14="http://schemas.microsoft.com/office/powerpoint/2010/main" val="343442911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DFB147-B378-4C9B-893B-494425A8A25E}" type="datetimeFigureOut">
              <a:rPr lang="en-US"/>
              <a:pPr>
                <a:defRPr/>
              </a:pPr>
              <a:t>5/15/2014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C8643C-3F6C-4BDE-BC54-EB4619B44A2A}" type="slidenum">
              <a:rPr lang="en-US"/>
              <a:pPr>
                <a:defRPr/>
              </a:pPr>
              <a:t>‹#›</a:t>
            </a:fld>
            <a:endParaRPr lang="en-US"/>
          </a:p>
        </p:txBody>
      </p:sp>
    </p:spTree>
    <p:extLst>
      <p:ext uri="{BB962C8B-B14F-4D97-AF65-F5344CB8AC3E}">
        <p14:creationId xmlns:p14="http://schemas.microsoft.com/office/powerpoint/2010/main" val="33697183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48E85E-14DE-4E53-BF0A-2B7819006AF8}" type="datetimeFigureOut">
              <a:rPr lang="en-US"/>
              <a:pPr>
                <a:defRPr/>
              </a:pPr>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4D02A8A-0B32-4FB5-87B4-9341CCACFA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bzyoung\Desktop\lamprey%20life%20stages.wm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4.pn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hyperlink" Target="http://www.milieuinc.com/index.html" TargetMode="External"/><Relationship Id="rId9"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60363" y="166688"/>
            <a:ext cx="8534400" cy="1322387"/>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800"/>
              </a:lnSpc>
            </a:pPr>
            <a:r>
              <a:rPr lang="fr-FR" altLang="en-US" sz="4800" b="1">
                <a:latin typeface="Calibri" pitchFamily="34" charset="0"/>
              </a:rPr>
              <a:t>Une Barrière à Lamproie Marine Innovante au Québec</a:t>
            </a:r>
            <a:endParaRPr lang="en-US" altLang="en-US" sz="4800" b="1">
              <a:latin typeface="Calibri" pitchFamily="34" charset="0"/>
            </a:endParaRPr>
          </a:p>
        </p:txBody>
      </p:sp>
      <p:sp>
        <p:nvSpPr>
          <p:cNvPr id="7" name="TextBox 6"/>
          <p:cNvSpPr txBox="1"/>
          <p:nvPr/>
        </p:nvSpPr>
        <p:spPr>
          <a:xfrm>
            <a:off x="3436938" y="5400675"/>
            <a:ext cx="6062662" cy="1477963"/>
          </a:xfrm>
          <a:prstGeom prst="rect">
            <a:avLst/>
          </a:prstGeom>
          <a:noFill/>
        </p:spPr>
        <p:txBody>
          <a:bodyPr>
            <a:spAutoFit/>
          </a:bodyPr>
          <a:lstStyle/>
          <a:p>
            <a:pPr fontAlgn="auto">
              <a:lnSpc>
                <a:spcPts val="3600"/>
              </a:lnSpc>
              <a:spcBef>
                <a:spcPts val="0"/>
              </a:spcBef>
              <a:spcAft>
                <a:spcPts val="0"/>
              </a:spcAft>
              <a:defRPr/>
            </a:pPr>
            <a:r>
              <a:rPr lang="fr-FR" sz="3600" b="1" dirty="0">
                <a:solidFill>
                  <a:srgbClr val="FFFF00"/>
                </a:solidFill>
                <a:effectLst>
                  <a:outerShdw blurRad="38100" dist="38100" dir="2700000" algn="tl">
                    <a:srgbClr val="000000">
                      <a:alpha val="43137"/>
                    </a:srgbClr>
                  </a:outerShdw>
                </a:effectLst>
                <a:latin typeface="+mn-lt"/>
              </a:rPr>
              <a:t>Bradley Young</a:t>
            </a:r>
          </a:p>
          <a:p>
            <a:pPr fontAlgn="auto">
              <a:lnSpc>
                <a:spcPts val="3600"/>
              </a:lnSpc>
              <a:spcBef>
                <a:spcPts val="0"/>
              </a:spcBef>
              <a:spcAft>
                <a:spcPts val="0"/>
              </a:spcAft>
              <a:defRPr/>
            </a:pPr>
            <a:r>
              <a:rPr lang="fr-FR" sz="3600" b="1" dirty="0">
                <a:solidFill>
                  <a:srgbClr val="FFFF00"/>
                </a:solidFill>
                <a:effectLst>
                  <a:outerShdw blurRad="38100" dist="38100" dir="2700000" algn="tl">
                    <a:srgbClr val="000000">
                      <a:alpha val="43137"/>
                    </a:srgbClr>
                  </a:outerShdw>
                </a:effectLst>
                <a:latin typeface="+mn-lt"/>
              </a:rPr>
              <a:t>Lake Champlain Office</a:t>
            </a:r>
          </a:p>
          <a:p>
            <a:pPr fontAlgn="auto">
              <a:lnSpc>
                <a:spcPts val="3600"/>
              </a:lnSpc>
              <a:spcBef>
                <a:spcPts val="0"/>
              </a:spcBef>
              <a:spcAft>
                <a:spcPts val="0"/>
              </a:spcAft>
              <a:defRPr/>
            </a:pPr>
            <a:r>
              <a:rPr lang="fr-FR" sz="3600" b="1" dirty="0">
                <a:solidFill>
                  <a:srgbClr val="FFFF00"/>
                </a:solidFill>
                <a:effectLst>
                  <a:outerShdw blurRad="38100" dist="38100" dir="2700000" algn="tl">
                    <a:srgbClr val="000000">
                      <a:alpha val="43137"/>
                    </a:srgbClr>
                  </a:outerShdw>
                </a:effectLst>
                <a:latin typeface="+mn-lt"/>
              </a:rPr>
              <a:t>U.S. Fish and </a:t>
            </a:r>
            <a:r>
              <a:rPr lang="fr-FR" sz="3600" b="1" dirty="0" err="1">
                <a:solidFill>
                  <a:srgbClr val="FFFF00"/>
                </a:solidFill>
                <a:effectLst>
                  <a:outerShdw blurRad="38100" dist="38100" dir="2700000" algn="tl">
                    <a:srgbClr val="000000">
                      <a:alpha val="43137"/>
                    </a:srgbClr>
                  </a:outerShdw>
                </a:effectLst>
                <a:latin typeface="+mn-lt"/>
              </a:rPr>
              <a:t>Wildlife</a:t>
            </a:r>
            <a:r>
              <a:rPr lang="fr-FR" sz="3600" b="1" dirty="0">
                <a:solidFill>
                  <a:srgbClr val="FFFF00"/>
                </a:solidFill>
                <a:effectLst>
                  <a:outerShdw blurRad="38100" dist="38100" dir="2700000" algn="tl">
                    <a:srgbClr val="000000">
                      <a:alpha val="43137"/>
                    </a:srgbClr>
                  </a:outerShdw>
                </a:effectLst>
                <a:latin typeface="+mn-lt"/>
              </a:rPr>
              <a:t> Service</a:t>
            </a:r>
            <a:endParaRPr lang="en-US" sz="3600" b="1" dirty="0">
              <a:solidFill>
                <a:srgbClr val="FFFF00"/>
              </a:solidFill>
              <a:effectLst>
                <a:outerShdw blurRad="38100" dist="38100" dir="2700000" algn="tl">
                  <a:srgbClr val="000000">
                    <a:alpha val="43137"/>
                  </a:srgbClr>
                </a:outerShdw>
              </a:effectLst>
              <a:latin typeface="+mn-lt"/>
            </a:endParaRPr>
          </a:p>
        </p:txBody>
      </p:sp>
      <p:sp>
        <p:nvSpPr>
          <p:cNvPr id="2053" name="AutoShape 4" descr="data:image/jpeg;base64,/9j/4AAQSkZJRgABAQAAAQABAAD/2wCEAAkGBhQSERUUEhQVFRUVGBoYFxcYFhUcIBcfGRcaGBgbGRgXHCYfFxojGRYUIC8gIycpLCwsFyAxNTAqNycrLSkBCQoKDgwOGg8PGiwkHyQsKSwqNCwsLCwpLyw2KSwsLCwsLCwsLCwsLCwsLCwsLCkpLCwsLCwsLSwsLCwsKSwsKf/AABEIAPYAzQMBIgACEQEDEQH/xAAcAAACAwEBAQEAAAAAAAAAAAAABgQFBwMCAQj/xABOEAACAQMBBAQICAsHBAEFAAABAgMABBESBQYhMRNBUWEHFiJUcXOBkRQyNUKSosHSI1JygpOhsrPC0eEXMzRDU2KxJCXT8BUmY4O0w//EABsBAAEFAQEAAAAAAAAAAAAAAAABAgMEBQYH/8QAOREAAQMCAwUECAYCAwEAAAAAAQACAwQREiExBRNBUXEyYZHBBhZSgZKx4vAUU2Oi0dIz8SOC4SL/2gAMAwEAAhEDEQA/ANxpX3y8IEGz1w34SYjKxKeOOpmPJF4czxPUDxr1v9vgNn2xcYMr+TEp6zjixH4qjifYOusN2LsWfaVy3lEsTrmlbjjPWe1jjAUY5dQHCN78KlYzFmVP254Tb66OOlMKnkkOV9mseWx9oHdVYu7V9L5Xwe5fvZX/AI+NbDsDdS3s1HRINfXI2C7fnfNHcuBVvVMy3VsR2WE+Jl95rN9H+tHiZfeazfR/rW7YoxSb0pcCwnxMvvNZvo/1o8TL7zWb6P8AWt2xRijelGBYT4mX3ms30f60eJl95rN9H+tbtijFG9KMCwnxMvvNZvo/1o8TL7zWb6P9a2662hFFjpZI485xrdVzjnjURnmPfXhdrwFC4miKKQGbpE0gnkC2cAnI4Hto3h5Iwd6xTxMvvNZvo/1o8TL7zWb6P9a3C1vI5RmN0cA4JRlYA9mVJ48Rw764Xe2reJtMs8MbfivIin3E5o3h5Iwd6xbxMvvNZvo/1o8TL7zWb6P9a3KC5RwSjKwBwSrA4OAcZHXgg+0V0xRvCjAsJ8TL7zWb6P8AWjxMvvNZvo/1rdsUYo3pRgWE+Jl95rN9H+tHiZfeazfR/rW7YoxRvSjAsJ8TL7zWb6P9a+eJl95rN9H+tbvijFG9KMCwYxX1l5X/AFVvjrBlQe8eT7Kb92fDPcRELeDp4+WsBVkXv4YV/QcHvrSsUlb1+DeKcGS2CxS89I4JJ3EckbvHDtHWHtmTXR3Wm7I2xFdRLLA4dG5EdXaCDxVh1g8RUyvzhudvZLsy6OQ2gtpniPPgcEgdUi8cdvLr4foq1ulkRXRgyOAysORBGQR6QauNdiVN7cJX5/8ACptw3G0ZACSkH4FR3r/eHHaXyPzBWkbo7AFpapHgaz5Up7XI4+xeCjuXvrIdkr020Y9XHpLkE9+ZdR94zW75qlK66uxiyKKgbY23Faprm1hORZUdgOIA1FQdOSwAzzqA++1sIumPTdEeUnwefTzx8bTjnw9NQ2KkuFfUVRSb62wlEJMvSNjSnQTZbIyCo08QRxz2V3feeHpHiQSyvH/eCKJ30dzEcNXA8Bk8D2UWKLhW1FUD782oQyFpNCv0bN0M2FbAbScrlT5WMHHEEdVdZt8LdIVnbpRE/wAVzDLg5AIPxeRzwPXg45UYSjEFdUVF2ZtNLiMSR6tDfFLIy6hzyAwBI486j7Q3hihk6M63k0GQpGjOQg5swHIfrPUKSyLhU/hNUf8Ax0n5cf7wV23SjU7KhBAIMLZBAwfjc886tisF7b9UsMygjmMjOQeoqQR3EEUp2ENjrNmkt8fjarYm4C8AWYFQoOkjmM4bPXmnjSyadbq83W2hAkFpAHjEpt4m6LIDHMSsTp7TxPaeJpM2et9bSTy2aJdwzyMS+nUW0uwIYalkVgSQV4jrGavbGbZ09011CszSwKGYLFNhdI6NT0YX4wUYAH4mccK8wzWUEInilvIY5mYmRRNhyzE5IZCoPHCsACQvAnFKMkhXjcbeW1WCUtptczklGZQgaRRwj4AhfwZ8k508eOMYeaz++sdlfBYjIk6xM5ZZdE+ZC4GdTlSW1BR9HhjjTpY7QR4BJGr9GFyo6NwSoUadKEamBGMdtI7mlaeCmUVRW2+ttIzJH0zsmdarbzErg4OQFyOPCuib42rQtMkheNPjlUkJTmcumnUg4cyMU2xTrhXNFQNj7diulLw6yoONRR1BPXgsBnGOOOVQ598bdJugYy9LnAToZST2YwvEEDII6qLFFwruiqN98rcTdAel6X/TEExY8M8AF4jHHPZQ++lsC6t0waJdbqYJgVXIGogrnTxHHlxosUXCvKKood9bd42lTpmjXOpxbzlRjickLwwCM9lW9ndrLGkiHKOoZTgjIIyOB4iixCW4Wd+FjYABS6QY1ERy95x5DenClT6Fpk8C28Gu0kgdgDAw05I+JJkgcexlk9hFdt/4Q2zrjPzVVh6VdSKxzZm1XgLaPnYz+bnH7RqzC6yrytvkpu6nyjb+vX9qt2rCd1PlG39ev7VbtUUuqlYlfwlj/tsv5UX75KqdztkTyQ2pkYPaNBOjR4041sR5flfhc+Vg8NPZxyXW92ZFNjpoo5NOdOtEfGcZxqBxnA9wostmxQ5EMUcYbnoREzjlnSBnmaYHWFkpbcpB2hFp3gtwBwCxgeyBwPsrjabCmlnuJdmXXRt0riWF2IYEO3PSGDoSWKkjrI5g0+Sbt2rEs1tbkkkkmGIkk8SSSuSSeuvs271s/wAa3hPFjno1zljljkDPEnJ7adjSYSsuvdqSzWF0syL0iXUOuRQB0jYdW1afJLARrxXGQQe82W3I5/8A4S3LNEYtMGlRG4ccPJy5kKnv8kZ7q0Bt37YqqG3gKpnSphjIXOM6QV4ZwM454FUu9TWVlArPaQOCxEcYhhA1MMsclcIMIMnHHA59S4r6JMNlYboHGz7Y9kK8u4dXbWc3+1pLkttGPyejPRTQozKwhIGGZwc4bU6FlA04U9RNPCbSe1SPTaW6xSyRrqtpQVRpGVNTgRKD1eUM5IAyMg1UpfxttE242dam4BJ6QsMZ069WegJ1EEdWc++kGRJQcwrDcraesKqzRdD5S28Kxqr6Ywupn0s2jBJGDzyDnygKpt/UNnf218gyCQHA6ygww9LQkj8yrOx2ssPwlorK2jaOJZi0Uq6Zozr4o6RcQCh4YxnPLmeD73/CbN7mSyikhhkGVabLBhpwwBixw6QdeeJ4Uud7o4WS4ttc2t8Yv8y+hwSOARrjixHqpBJ7B7Ka/CVbqmzQiDCo8KqOwLwA9wFQNpb/AKDoLo2auG1rHK0mGjI8mVT+DOOZ5E5HHgcgXe8c2fg2qztrlpSEUM6nSzKXOkvEcx6VJLcOAHCg3uEcEs70r/2Oy9MP7qSnDZm1UhtbFWyWmWCNFGMkmNcnj80AZJ9HbS9e30Ud4lmdm2Zd8FD+D0jWCcn/AKfIPkccDqHOulld2txcvDZ2Fq/RA65XSJF5lcLpiZmBOQOWcHq4lCMkKF4PflK+9L//ALBqhtkLybVli/uejnBI5HVMpQZ5cQGYd3pppvJIo/hAfZdoDbxLK3CLDoxcExnoOPxRwIHHUDjAz0stsi5tFdbC1MWtljhaRMs6qSejjMGkvpDYGQTg06/FJ3I3J2oltsgzSfFjaU44ZY6uCrnmxOAB31XbUH/1DBw/0/3TU1bJ2NZzwRTCzth0saPjoYTjWoOM6BnGcZqa+7dqxLG2tySckmGIkknJJJXic9dNxAEp1ikXaMUh2+BEwRyo0syawP8ApjzTIzwz1++rq62O0ey5WuBquVtp42fUWyrSGTnnBGQpHZnHDiKv33ZtCSTa25JOSTBFxJ5k+TzqXeWEcq6ZY0kUHOl0VhkcjhgRniffSYtEYVnO5FtN8Hgl6QC3jupGmUgLgdFguzk+UgyBox1g8ccH3d6aNrWFoVKRGNejQ81XHkg5J6u8148VrPzS2/QQ/dqwhhVFCooVVGFVQAAByAA4Ad1I510rQQqXfr5OufV/xLWGVue/Xydc+r/iWsMqWPRMfqrrdT5Rt/Xr+1W7VhO6nyjb+vX9qt2psuqcxFFVu0d5La3cJNMkbEBgG1ciSAeA7QfdUXx5sfOo/rfdqOxTrhXlFUfjzY+dR/W+7R482PnUf1vu0YSi4V5Sxv5GHjhR4XmR5cOIwxkQCNjrj0/OHHgQQRkY41L8ebHzqP633aPHmx86j+v92lAIOiQkFIFxu90EsR2XPNJKzYKaGXQO2U6VCrngVcDgT2VKuIkk2xLI4nW3cMvSIlwv+SF4Mi6hxBHYevIp2O/Vl51H9f7tfPHqx86j+v8Adp9zyTbDml6HaGmzntVV2jitOjWXoJlMsj6wFRSudIGOrnnqxSrFslzsxsLOJUuAzR6ZgDGUADGMjS2HA4gZHXwrS/Hqx86j+v8Ado8erHzqP6/3aASOCLDmqQ2Y2hsro0hMTRojIOj0KZFXLCNT80ksueWXPPFHg5illjSWcEC3QwQAgg4Lancg9ekRRjuRu01d+PNj51H9f7tB35sfOo/r/dpudrWS5c0p7bl/73DNpkMUegO4ilIBUOG4heOCRxGRXjcqNtmXM8V0rojhQkuhyjaCceUoIGoNnjyIwcU3+PVj51H9f7tA36sfOo/r/dpbm1rJLDmq7eTahmtbrRG3RtD0cbmKTXLI2okIunV0YAHlEAFicHHEre68EcUMEsvwhZreaV+i6K5bWrIygKmnQrElfK4cjnudfHmx86j+v92jx6sfOo/r/doFwLWQQDxU/Yl00tvDJIoR3RWZQCNJIzjB4jHfU2qPx5sfOo/rfdo8ebHzqP633aZY8k+4V5RVH482PnUf1vu0ePNj51H9b7tGEouFeUVR+PNj51H9b7tWtjfxzIJImDo2cMM4OCQefeCPZRYhLcKp36+Trn1f8S1hlbnv18nXPq/4lrDKmj0UT9VdbqfKNv69f2q3asJ3U+Ubf16/tVu1Nl1TmLPN6rNJds28cihkaHipzxx05HLvAq68SbLzdPe/3qrNvfLlr6n7J6bqy6yRzXANJGXmVYhaCDccVSeJNl5unvf71HiTZebp73+9V3RVLfSe0fEqbdt5Kk8SbLzdPe/3qPEmy83T3v8Aeq7oo30ntHxKN23kqTxJsvN097/eo8SbLzdPe/3qu6KN9J7R8Sjdt5Kk8SbLzdPe/wB6jxJsvN097/eq7oqGomlETiHHTmUbtvJUniTZebp73+9R4k2Xm6e9/vVd0Vzv4yo/Md8R/lG7ZyVJ4k2Xm6e9/vUeJNl5unvf71XdBNH4yo/Md8R/lG7ZyVJ4k2Xm6e9/vUeJNl5unvf71RbPbrXN6FiP4GIMScny/m5x18Tge09mGWrlYKykc1ksjsRANsRuL6A562z96ggkinBcwZA26qk8SbLzdPe/3qPEmy83T3v96ruiqf4yo/Md8R/lT7tnJUniTZebp73+9R4k2Xm6e9/vVd0Vs0FRM6Mlzyc+Z7kbtvJKu3d0bSO2ndIEDLE7KcvwIUkH43bVn4OPk6H0yfvnrrvN/g7j1Mn7Brl4OPk6H0yfvnroaRznMOI3zVeRoDslI36+Trn1f8S1hlbnv18nXPq/4lrDK0Y9FXfqrvc5s7Rtj2zA/wDNbrWE7l/KFr61ftrdqbLqlYkPb3y5a+p+yem6lHb3y5a+p+yem6siu7benmVbg0PVFFFFUVYRRRRQhFFFVW8e3RbRauBduCL39ZPcP5DrqSKJ8zxGwXJUUsrYmF7zYBdrrbcaSpETl2ySBjyAAWLMTyGBUiyvklXXGdS5IBwRnBwcZ6s1kUl07MzFiWfOo555557u6mrcfbB6To3ZzlQqDhpQLk8s8ycDgOJPfXQ1uwhFTl4NyBn38/vu43y5+k23vp924WBOXl99/cnqiio99fpCheRgqjt6+4DmT3CvNHU7xLugCTwtx6Lo3ODRdxsF3ZgASTgDiSeqkDere3pcxQnEfzm/H7h2L/z6Ki7x71vcZRMpF2dbd7Y/45emo27Ox/hM4Vs6FGpsdg6s9WeXvr0HZGwY9nRmur9Wi4GuHvPN3IcOunJ1203VbxTU2hyvz/8AE47l7G6GHW4w8nHvC/NHd1n2jspioAorgq2rfWTunk1cf9D3DJdNTwNgibG3QIoooqoASbBWEUUUV01PFuow1Crd5v8AB3HqZP2DXLwcfJ0Ppk/fPXXeb/B3HqZP2DXLwcfJ0Ppk/fPW3Rf4z18lVm7Q6KRv18nXPq/4lrDK3Pfr5OufV/xLWGVpx6Kq/VXW5fyha+tX7a3asJ3L+ULX1q/bW7U2XVKxIe3vly19T9k9N1KO3vly19T9k9N1ZFd229PMq3BoeqKXtt74LASqRtIVOlm5KrYzp1YOWx1VF2vty9VmSO2I5gOqvJ6CCAAPaKUbqxuUQiRJljLaiGD6dWMaiOWrHDJ41rbN2VG84qgix0AcM/A/JYm0dqPYMMANxqS3TxTfsvf2ORgsqdHngG1ZX28Bp9PH2U1Vi1aFuPtrpYzE5y8Y4d68h7jw9BFP2vshkDN9ALAajX3qPZO1nzP3MxzOh8kzk1lG8G1jcTs/zRwQdijl7Tz9tabtWNmglCfGMbhfSVOKyCpPRyFpL5TqLAffemekMzgGRjQ3KKnbDOLmEnTwkU+VnHPu/wDc1BrpBMUZWHNSCPSDkV1crcbC0cQVy0TsDw48CFo+9O8gtlCpgytyB+aPxiP+B/Ks7vL6SVtUjlz2k8vQOQHcK+39800jSOcsx93YB3AcKj1nbO2bHSMBIBfxPHoDy+av7Q2g+rkOf/zwHme9ekQkgAEk8AB1k8gK1Pd3Yq20IUZLNhnJ7ccsdQHL30n7kbHMk3SkeREc+luoezn7u2tErlPSyolmLaWHQZu68B7tff3Lc2DR2aahwzOQ6cSiiiiuFbQzHUW966hFFFFadPSNhzOZQiiiirqFW7zf4O49TJ+wa5eDj5Oh9Mn75667zf4O49TJ+wa5eDj5Oh9Mn7561KL/ABnr5KrN2h0Ujfr5OufV/wAS1hlbnv18nXPq/wCJawytOPRVX6q63L+ULX1q/bW7VhO5fyha+tX7a3amy6pWJD298uWvqfsnpupR298uWvqfsnpurIru23p5lW4ND1RijFFFUVOqXeTZsBhaSSPV0Y1eQQjHu16TgH0Gk613ljhfVDaRoRkAmWdjg8xxfSfo097wW5e2mUcyhx7OP2Vk1dnsK01O9khuL6X4Ef7XIbcJhnY+MAZa2GoKfv7QYujJ0OJMcF4EZ/Kzy9me6kGiitmkoIaTFuhqsWrrpqrDvToiiiirypIqbsjZT3EojT0k9SjrJqEBWq7vbEW2iC83PF27T2egch/WsnaleKOK47R0/n3LV2ZQGrlz7I1/j3qZs+wSGNY0GFX3ntJ7yakUE1EnvwOC8e/q/rXnb3kkuccyvQo48g1gyCl0VUG6b8Y12j2gw58ajEgU5gcrGiuEd4p68emu9PBBUJBGqKKKKVIq3eb/AAdx6mT9g1y8HHydD6ZP3z113m/wdx6mT9g1y8HHydD6ZP3z1qUX+M9fJVZu0Oikb9fJ1z6v+Jawytz36+Trn1f8S1hlaceiqv1V1uUP+4WvrR/wa3asM3G+Ubb1n8LVudNk1TmJD298uWvqfsnpupR298uWvqfsnpurIru23p5lWoND1RRRRVFWEVne9W6xhYyxDMROSB8zP8PYerl6dAlnC8z7K4i+Q8Dn2irtDXvopMTdDqOf3wKp1uz21keFw00PJZBRTnvBuaDmS1wesxj+D7vu7KTSK9BpKyKrZjjPUcQuAq6OWkfgkHTkV8qfsWOBpQtwWVTwBXAwf9xPId4qBRViRmNpbci/EaqvG/A4Ote3A6LRLfcOFJA2WZR8xu3qOpccuyr+e7C957P/AHlS1sHeXpYljJw6gKePFsDAI9nOrCvM9ozVAl3c5JLcs/mOvNem7Np6cxCSEAB2eXyPTkus1yW58uyuVFFZRN1sAAZBFUG8m22iKpGcNzJ4cB1Dj2/+86vJZAoLHkASfZSKb6J+naZHaR8dEVbAQ546h84acAejvyOg2DQtqJjJILtbw5k6eGvgue2/XOp4RHG6znceQGvjomiTa+IVlBGAqswxnOXRCoOeB8pz1/3dW8FyQAVPA8R2Gs2W8YRtGD5DMrEcOJTVp488eW3CnDdi61wAHmhK+7iP1ED2VZ2vsllJA2SPgSD0OY8NFW2Ptd1XOY5OLQR1GR8dUyxbR/GHtH8qlRzBuRzVPRXMiQjVdI6Bp0Uneb/B3HqZP2DXLwcfJ0Ppk/fPULbl23wScE5BiccfyTU3wcfJ0Ppk/fPW1QuxRnr5LMqWFjxfkpG/Xydc+r/iWsMrc9+vk659X/EtYZWrHoqT9VdboHTtG27pgp95Wt2rCZ/+m2k2f8m7PuSfP/A/XW7kU2XVKxIO8nk7bsz1NFj9c4+0e+m+lDwjnormwuOpZCp9jo2PaNf66u5rxjw5Du/nWPtA4S093mr1KwvuAp8t0q8zx7BUKW/Y8uA/X76jUVlF5K02wtaiiiio1KiqbbW7wmJdTpk6z1N6e/vq5r5VimqZaZ+8iNj96qtU0sVSzdyi4+9FnDWbBWbHkq2knv7K402w7PzLPA48lvwqnrGTjI9B/wCO+qyTdKYHhoPt/mK9Eg2vASWyuDdCORBAPjrdecz7HnADoml2oPMEEjw0sqZWIII5jiK0i1k1Irc8qD7xmk3xVnzjC+nUMfzpwsoSkaKSCVUA47hisH0iqIJ2RmJ4cRfQ3yW/6N01RA+QSsLQbai2a70UUVyK7BVO89xpt2/3EL7+J/UDSPTZvk/kRjtYn3D+tLPwJ8atDFcasgEjHLORwH2V6J6OxhlGHe0SfLyXnHpG8vrS32QB5+a409bF2d8HHRsfLMaSSKfmFy+FPYdAjJHa1J9jfmFtSKmscVZl1aSOtQ3k57yDjqxV1u9O/TB5WLG4DEMTkkq3HUe3gfYR2irO2o3SUbwOAv4G/wArqDYcjYqxhPE28Rb52TVRRRXmS9OVbvG+LSc//bYe8Y+2rrwfR42db94c++VyP1EUs763Gmzf/cVX6wY/qU067tWvRWduh4FYkz6SoJ/WTW7s8WhJ7/JZFabygdyh7+vjZ1z3oB73UfbWK2lmZM46sdXbn+Va74T7jTs9x+O8a/W1n9iljwUbu/CjcnONAi/X0v8AIVrwi4WdIbZqs8Kmzui2nP1CXTIPz0AJ+mr1rGxL7praGX/UjRj6So1fWzSr4ddkcbe5A/Ghc/Xj/wD6178FW0+ktGiPxoXI/NfLr9bpB7KWcJITcKR4Ttn9LYMw5xMsns4o36nz7Ki7IvhLBHJniygn08m+sDTjd2qyxvG/xXVkb0MCD+o1hK27RPJC/wAeJip9hwT6Ov21XFC2tIjLsJGmV/MJ0tc6iaZQ3FpfO3kVqOoUahWZUVN6rfq/t+pUfWs/k/u+labqFGoVmVFHqt+r+36ketZ/J/d9K03UKNQrMqvt1dmWkzMLu4aDlpwFAbty7AhfQQPTTXejAaLmX9v1JzPSgvdhEX7vpTdwznhmvuodter3wZ2qwNNE91cAcliaBi3HHDyMHHPhk9xpMlFip0tHfKR1F7cH3GLNRt9HWv7Mp+H6lYf6QPj7UQH/AG+lOOoUahSZ0lh+JefpLf8A8VHSWH4l5+kt/wDxU/1Z/UPw/UovWb9MfEf6pz1CjUKTOksPxLz9Jb/+KpWzLC0uJViiivWduQ6W39pJ6LgAOZpD6M2zMh+H6ko9JSTYRj4j/Ve99G/uvzv4abt1t3YzGqvGyjQoy5AL9JnWGj1PoHkqV4KcMAQMksubx7rwQ3NtawMXeR/whcgkamVAuUUcBhzyzxz2VrVpY9GCSevOABwAJIAIGWHEnBycsa2YY/wtMyEG9r52txvpmsp7jVVUkzm20yvfhzyX5+2tY9DPLEDqEbsobtAJAPtFMp2K3wPZ8kYBYvMxOAMDpFxk58rGk++pHhJ2fpfpeXSOSQMnI0rpYtjSjfGGkE5+N2457duLYW9jFOLhiluHHRmJAOkY5BDqxzlP1VflLpYwG6nuvwzyuPms2JjYZXF2gtxtxFs7H5K51CjUKTOksPxLz9Jb/wDio6Sw/EvP0lv/AOKuY9Wf1D8P1LpvWb9MfEf6qZvWnTz2tqP8yQFu4E6c/RMh9laj6KzHwdbOSW+luEDCKEaY9ZUnLjSMlQATpEh4D549unVEIWwDdNN7ceavb103/I4WJ4clnfhgvfJt4R1s0h/NARf2n91MfgRsNFjJJjjLM2PQihP2g9Zr4Rdp9NfyY4rEBEPzMl/rs49lbxujsj4LZQQkYZI11flHyn+uWq9CFUmKj79bB+GWM0QGX06o/wAtPKUe0jT6GNYl4OdtdBeqGOEnHRtnqJOYyfz8D881+jK/PXhQ3a+CXzFRiKfMsZHUSfwijvDnPcHWnytuEyJ1sk+ba3yVGa3t45JrriBGEOEPzWcnho4huHMEcRmk/wAIdh5UV8ilVl/BzL1pImVIbHX5LIe+Lvq2j3gklsvhcU6wSALFdFojIMpnRJhQSpOrgcEeWAcacjjuzP08MlrOG6GXgHkZBKZZGMvSGPJZFcuhUnI1BRk66rMJYQ4ahTyAPBa7Qqgh3YunUMltMysAVYRsQQRkEEDiCK9+KV55rP8Aon/lVtsPfu62WGsZI0k6JjoLFh5J4gLjmhzqHc2OrFW39sk/m8X0nro4qiWVuJrR4rlJ6SCF+B7iPclPxSvPNZ/0T/yo8UrzzWf9E/8AKmz+2SfzeL6T0f2yT+bxfSepcc/sjxUO6pfbPglPxSvPNZ/0T/yo8UrzzWf9E/8AKmz+2SfzeL6T0f2yT+bxfSejHP7I8Ubql9s+CWrPYO0IW1RQ3UZ7USRffjnTHbbY2oQFuLI3Sdk1uc+xgMD0kGvX9sk/m8X0no/tkn83i+k9McJXasClYYGdmQ+CZR4ObS5iV2t3tZGALIj/ABCerByv6h7KUd6vBe9tG00MnSxoMsrDDKOs8ODAczy9tSD4ZJ/9CL6T1Rbf3+urtSjsqRnmkYwDjj5RJLEd2cd1NiZUB2Zy8U6eSkc3IZ9wslumzwY3IW/UHnIkiD06dQ5fkGlOrvdO0czrMiluhZSADgu54Rxqe1m59QUMTwFW5RdhCz6ckStI5rSNmbPNzta4uHUhLfESEEaWK9+kEkHieeCMZOBhyudWAVGSDy/lkju66g7s7La3tY43JZwCXYnOWZi7HP5TH+vOul9tONGAaYIQwUrlTkvnQCCCR8ViOXI1ivOJ1hwyXSxtwNudTmVTb07CNzbjKtzDFMeVzJAIBycZXI1Y5kDgAcv3/QrfOmNIjSJFAJIAEangTxIyW49dajt7eOOF0kaYiJCM6CCCzICqEKSzgpIJCMclByOGrI95toLNKjB9ZEUaO/leWyjDNlwGOeHEgfbV2kDr56LN2gWYbDW4UaSV0hMLqqgssoynltqTC4fGdGkhscqq7qXC8OZ4DH2f+9dSmlUA445UZLD4pyCdOD3Y49RPCrbcvZgZpL+YHobUMyj8d0GofR4HP4xXsNOrJxDGQNSotn0xnlBPZb9gJgt2l2fbJb25h+EhRPMj5LOXYII4kU5d8jT+YPxgRdTb3MtvczvBLCsWBGJl0s7nIAxk5XUU8oc8nsyaTbe7sss8bXC28sU7hekhVkeFmXEbCTJMieSoycjHHSvCqDwgbS0CKxRy4gAaZySTJKwySxPEnymY98mOquasCuuuQoXg92IbzaMSt5Sq3TSk9YQhuP5TlB+ca/R1Z74G92ugtDcOMPc4K90a50fSJZvQVrQqvMFgqcjrlFLPhB3UF/aMigdKnlwn/cB8UnqDDK+0HqpmopxF0wG2a/NW6W3RaTssynoZQYrhGB4DiMkc8qS2RzwWHOm/bgkTXCI+nlkInFwUKqsaLoWZ3jYmd0DDqAVlDKpJXPXwwbj6GN9Avkt/fqPmnkJPQeAbvwesmqncfehmj+BtL0UmMWs2FOgkg9EdQI0kgYH5vA6aqPbYq41wcFZ7X2SNpQN0ckct1aEJ0seNM4Khxgg4BOTjjgOG6mpDhmzlWBDLwYEYORwPA8jnmOqn3Z9sItoSFpHSC0VpZWbUgZ5fJTUi4jbC6iGVRqwOBNRdrbFXacYurZDFdadTRsNPTKCVDqTgHOMBuvk2OBqalqTA7u4qpWUjalljkRolGiuUcxyUcFXU4KkEEEcxg8Qe6utdNHI2RuJpXHyxPidgeLFFFFdrRFaRRIxRCwDMBnSCeJ0jngdVPUYzU7YO7st4zrFoyiFzqbHAcMDvz7O0iq0RkjUAcDGTg4GeWT1V7nwrsI2LLkhWxp1LnAJHVkY4Uybi2Ju5GtHmeOFx0jIuny2QrgAsDg44/m1G5xaC46KZjA8hg1+7Kl2obf8AB/BxIPwY6TpMfH+dpx82uezNqyW7l4W0sVK5wp4MMEYYEVqc3gftccJZwe3VGf1aKoU8GkYmMfSXD4UsAIAgOCwUdIzEDUVIB09YPKoW1ERFvmrTqOdrrgD3FLm725txdkFEZYhzlZTjA/FHORu5faRWx7B3Zht44wi8EGVDqmQzDDuTjOtgcHjgAYGBXu22elnFkAMUVY1yQDoBAVNTE54knnnjgdQqg363uNo5SFGkkKq75Z9EagkLkIfnHOeIB4ZzwFU3yPndhbotGKGOlbidrxTosoOcEHBwe44zj9YrOdq7zRIhWYrPLKArxxKHyVJwFkOVGHJYHLFdWAoIzXzbO+UDWaW9o2GnUB9Othbq2BJnmRjJGkchk9mem7G6ctrtTCpI9vHGQskmMAuoJMeOGdWVwOonPVlGRhgJd92TpJTIQ1nvOtrpZfYd5tJFmQLo6UxLGCfwXznd89p4sxJZieXKnG68FcIjkEbKpZERWdNWjSSZHzq+O3bwxjA4Uy7O2XDYxysZG0sxlkklcHiQASWOAAAAKzneHeufa8ptLDKWw4TTEEax39YQ8cJ8ZuvAzUctWR2cgFJDQtObhcnVUm1bOPaN6tvYhVtbdQrTBAMgfGct/mZIOnPM5PLJq2vB0y9FYkLHZx5MM0RWOdJVdWYysRkMmrDeTnUzauOR5hS3MaWVtLGtvJI0UsnSYknfQNQRlUjkRjPB9OgYHFo9hsxJFee+ZZYYQrJedJKrSoVAWIp14zhl56mK8WLGsp8jnnE5a8cbYxhaF7s7qKwsRc6Jld8i2hmnMgVmXBdUACquCx1YyVxxGvBV9yt2n2jehXyUz0k79eM5PH8Z24e0nqqPt7bM20boFVJLHRDEOOATwHZqJ4k/YBjddxd0V2fbCPgZX8qVx85sch/tXkPaeZNPjZfMpJH2CYY4woAAAAGAByAHIAdleqKKtKoiiiihC8SxBlKsAysCCCMgg8CCDzBFYD4RdwGsJOkiBNs58k8SYyfmMez8VuvkeIyf0DXG8skljaOVQ6OMMrDIIPaKa5t09rsJWH7A21DtAR298cSoyaJCSBOFbPRS4I1E5OM8ycjDZ1Wtrst4Y5Lq5mltXhMiqq6WSOJnGEgR+BLYVRzXiBpyBpo/CB4NZLEmWEGS1PXzMWep+1ex/YePE8Nj73RyosG0V6RFI6OfALxEYxqyDrXgM5ByODBhyqOYQrbXA5q9urOLaKR/CV+C3borxycMSKWZY9YzwJ0khCdWPikjIChtbZU9m+i4Q4Jwsg4q3obrPccN3U8b72st1ESsYkiboxC0bqyuGdmkkdjgJoRdIz5IErnVx4fG3qlb4Y8yQSWcOEZMEhnzgpG5BEpGRxZQCcEaAc06Gd8RuwqGenjnGGQJCRwRkHNd7SYI6syCRQclGJAbuJXjTNe7j20zj4NI1pMyhhbzgjIPLTxLY/JL45YHKqltgz2jE3dnJNGPnwyYx7VVuH5Sr6a2Y9pscLPFisGXY8jTeIgjvVk3g+nKwNE0cpm5hSfwZ6PpNLk8vJ6z1kDrFMm73g3mSMSgiK4GiWGTU2VJHlRSxkYwOIJHE6uzhXbdTwm7LiiEKCS2AJJDqz+UeZLoWye845dXKm6031sZPiXduc9RlQH6LEH9VRvrHOyBViPZzGG5Gan26yLgvliwGoKQVQ4441YJXJPVnAHCplRBteH/AFov0ifzrxLt63UZaeFR2mVB/wAmqpKvAWUi6tEkXS6hhkNg8sqQy5HXggHj2VFuthQyGQumrpVRJAScMI2Zl4A9rH01VXnhI2dFzuom7oyZP3Yalq88NUbHRZ201w/VkaR9FdTn3Ckx4eKXd4uCfLbYkMchkSNVcoI8jPBRxCqOSjPUAM9dUe9XhHtLHKs3STD/ACoyCR+WeUY9PHsBpKvpdrXqlrmZLC3x5QB0cO/DavYzqO6pUO58VhA01tCtzOqllaVuwE5RVBGewDBOfjVC+o5KZkFlX3Vte7VPS3zG2tF8pYVDZPYQuCSf9zDP4q8a+305FqDbW+LCMgyxDWrzxOmWk1q2cAk5XOrKeXwyo7TOZ1t7sXl0iTr0Z6JviSYJwIUU61JV1IwWB0nOMkSpZ02bDKt5cfCFmJZI+jCuxbPSDCtjSx4k8BktnOrFVi4k5qwABouT7Lt9SX0FwYoDGVuJOOZgAunGpf7wnm68dS8PLyaRN6N6DdsscS9Hbx4WGFR+aCQObHOAByzgZJJPjbu8U+0JVXSdOdMMEYJA6gAB8ZscM45cgBwrVPB14MBaYuLoBrjmq8CsPoPJpP8AdyHIdZMjGEpj3hq9+DHwefA1+EXA/wCoccF4HoVPV+WRzPVyHWToFFFWwLKoTc3KKKKKVIiiiihCKKKKELy6AggjIPAg9dZXvr4HAxaawwp5mAnCn1bHgn5J8nsK8q1aikIB1Tg4jRfmbZe3rrZ8jIMrg/hIJVOk/lIcFSR84Yz3imi12vZXiRxavgmmUS/B3wYJGByRqAGlTx4ZUcT5LVrO8W6VtfJpuIwxA8lxwdPyXHEDu5dorKN4/AvcREtaMLhPxTpWQe/Cv6QV9FV3RclYbKDqrSTdsuq20kAjSRn/AAqFpRoIaUapdIwWn6MgFV8mIDJzive7t3eTgKJDE9tpgnLgMrMrnUwBGSRCqngy5MoJOF455Z7avLB+jVpYSOcTqcfo5Bj2gD00yWnhS1KyXNuCH+O0DtGx4AZIznOAB8ccBjlwqEtKlBCYti3H/wAgqPcWkEkcjSqJdPlAR/FZgwJ8o5HBhgjrqPfbrbNaZ4Ut5XkjUPIIWfCA8VzrcAsRyUZPdXvd3ffZ0USxJJJEi50rKhOkE5IDICCMknic8fd2tr2Bbi4mtbu1JuQupZJANDoCFcY4kHOSpA4jgeqmZgp2VlRJursljGENy/SoZI9AyGVfjHJj4acEEHBBBFT7TcDZphacLOUQSEhmKsOi1BxpCqQQUYYNcY9zoh0MfwiB4Uilic/CAjv02dbqFBC6c8FJIOBnmad22vbqOM8AHP8AvY+vmedKTySBJtpY2QleOPZzM8YiZhK4YhZSMMF1SBtIYFgBkdhxReb0zJa3PQIkEltKUaOKAsoVSAWMhUIufKIyoPk8jmpku2bSO9e6N9D5UYiMaKXyFOQSyMfKyB1YwOVUt3vfs9HnZEuLg3BzIpPRxtjkCvA4xw4qSQTnOTRqhS9sxsLyPRIXS5gV4zKj3GgowcgIuSiyLpQlVxh2GOHBrtNqLBbhrgLaorMsauw/u1OIuAYnVoC5UZORyrM7rwkThdFtHDax8sRqCcc/jEaes/N6zVds3d+92i+qNJZiecrk6R/+Rzj2A+ynYCckmIDNXdzvzFbK0ezotJYktPIMlic5KpyHM8wAM/Eqn2Hu1d7TmJQM5J/CTSE6V/Kc8z/tXJ7gK0bdnwKRph71+lb/AEkyEH5TcGf6o7jWlWtqkaBI1VEUYVVAAA7ABwFWGxc1A6Xklzc3wfwbPXK/hJiMNKw494QfMXuHE9ZNNFFFTAWUBN9UUUUUqRFFFFCEUUUUIRRRRQhFFFFCEUUUUIUXaGyop10TRJKvY6qw9mRwpM2p4GLGXjH0kB/2PqH0ZNWPYRRRSEA6pQ4jRK974Cph/c3MT90iOn61L/8AFJ21tzJ7csJGiOnnpZz/AMoOyiio3MAUrXklULxYJBA4cK7WliZDhdOe/h29gPZRRUSnTZsbwV3VzkrJAoHPLyfqAj4++mrZ/gJXh090T2iKML9Zy3/FFFTBgVd0jrpu2R4MrC3wVgEjD50pMh9OG8kH0AU0qoAwOAHLuoop4FlGSTqvtFFFKkRRRRQhFFFFCEUUUUIX/9k="/>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en-US">
              <a:latin typeface="Calibri" pitchFamily="34" charset="0"/>
            </a:endParaRPr>
          </a:p>
        </p:txBody>
      </p:sp>
      <p:sp>
        <p:nvSpPr>
          <p:cNvPr id="2054" name="AutoShape 6" descr="data:image/jpeg;base64,/9j/4AAQSkZJRgABAQAAAQABAAD/2wCEAAkGBhQSERUUEhQVFRUVGBoYFxcYFhUcIBcfGRcaGBgbGRgXHCYfFxojGRYUIC8gIycpLCwsFyAxNTAqNycrLSkBCQoKDgwOGg8PGiwkHyQsKSwqNCwsLCwpLyw2KSwsLCwsLCwsLCwsLCwsLCwsLCkpLCwsLCwsLSwsLCwsKSwsKf/AABEIAPYAzQMBIgACEQEDEQH/xAAcAAACAwEBAQEAAAAAAAAAAAAABgQFBwMCAQj/xABOEAACAQMBBAQICAsHBAEFAAABAgMABBESBQYhMRNBUWEHFiJUcXOBkRQyNUKSosHSI1JygpOhsrPC0eEXMzRDU2KxJCXT8BUmY4O0w//EABsBAAEFAQEAAAAAAAAAAAAAAAABAgMEBQYH/8QAOREAAQMCAwUECAYCAwEAAAAAAQACAwQREiExBRNBUXEyYZHBBhZSgZKx4vAUU2Oi0dIz8SOC4SL/2gAMAwEAAhEDEQA/ANxpX3y8IEGz1w34SYjKxKeOOpmPJF4czxPUDxr1v9vgNn2xcYMr+TEp6zjixH4qjifYOusN2LsWfaVy3lEsTrmlbjjPWe1jjAUY5dQHCN78KlYzFmVP254Tb66OOlMKnkkOV9mseWx9oHdVYu7V9L5Xwe5fvZX/AI+NbDsDdS3s1HRINfXI2C7fnfNHcuBVvVMy3VsR2WE+Jl95rN9H+tHiZfeazfR/rW7YoxSb0pcCwnxMvvNZvo/1o8TL7zWb6P8AWt2xRijelGBYT4mX3ms30f60eJl95rN9H+tbtijFG9KMCwnxMvvNZvo/1o8TL7zWb6P9a2662hFFjpZI485xrdVzjnjURnmPfXhdrwFC4miKKQGbpE0gnkC2cAnI4Hto3h5Iwd6xTxMvvNZvo/1o8TL7zWb6P9a3C1vI5RmN0cA4JRlYA9mVJ48Rw764Xe2reJtMs8MbfivIin3E5o3h5Iwd6xbxMvvNZvo/1o8TL7zWb6P9a3KC5RwSjKwBwSrA4OAcZHXgg+0V0xRvCjAsJ8TL7zWb6P8AWjxMvvNZvo/1rdsUYo3pRgWE+Jl95rN9H+tHiZfeazfR/rW7YoxRvSjAsJ8TL7zWb6P9a+eJl95rN9H+tbvijFG9KMCwYxX1l5X/AFVvjrBlQe8eT7Kb92fDPcRELeDp4+WsBVkXv4YV/QcHvrSsUlb1+DeKcGS2CxS89I4JJ3EckbvHDtHWHtmTXR3Wm7I2xFdRLLA4dG5EdXaCDxVh1g8RUyvzhudvZLsy6OQ2gtpniPPgcEgdUi8cdvLr4foq1ulkRXRgyOAysORBGQR6QauNdiVN7cJX5/8ACptw3G0ZACSkH4FR3r/eHHaXyPzBWkbo7AFpapHgaz5Up7XI4+xeCjuXvrIdkr020Y9XHpLkE9+ZdR94zW75qlK66uxiyKKgbY23Faprm1hORZUdgOIA1FQdOSwAzzqA++1sIumPTdEeUnwefTzx8bTjnw9NQ2KkuFfUVRSb62wlEJMvSNjSnQTZbIyCo08QRxz2V3feeHpHiQSyvH/eCKJ30dzEcNXA8Bk8D2UWKLhW1FUD782oQyFpNCv0bN0M2FbAbScrlT5WMHHEEdVdZt8LdIVnbpRE/wAVzDLg5AIPxeRzwPXg45UYSjEFdUVF2ZtNLiMSR6tDfFLIy6hzyAwBI486j7Q3hihk6M63k0GQpGjOQg5swHIfrPUKSyLhU/hNUf8Ax0n5cf7wV23SjU7KhBAIMLZBAwfjc886tisF7b9UsMygjmMjOQeoqQR3EEUp2ENjrNmkt8fjarYm4C8AWYFQoOkjmM4bPXmnjSyadbq83W2hAkFpAHjEpt4m6LIDHMSsTp7TxPaeJpM2et9bSTy2aJdwzyMS+nUW0uwIYalkVgSQV4jrGavbGbZ09011CszSwKGYLFNhdI6NT0YX4wUYAH4mccK8wzWUEInilvIY5mYmRRNhyzE5IZCoPHCsACQvAnFKMkhXjcbeW1WCUtptczklGZQgaRRwj4AhfwZ8k508eOMYeaz++sdlfBYjIk6xM5ZZdE+ZC4GdTlSW1BR9HhjjTpY7QR4BJGr9GFyo6NwSoUadKEamBGMdtI7mlaeCmUVRW2+ttIzJH0zsmdarbzErg4OQFyOPCuib42rQtMkheNPjlUkJTmcumnUg4cyMU2xTrhXNFQNj7diulLw6yoONRR1BPXgsBnGOOOVQ598bdJugYy9LnAToZST2YwvEEDII6qLFFwruiqN98rcTdAel6X/TEExY8M8AF4jHHPZQ++lsC6t0waJdbqYJgVXIGogrnTxHHlxosUXCvKKood9bd42lTpmjXOpxbzlRjickLwwCM9lW9ndrLGkiHKOoZTgjIIyOB4iixCW4Wd+FjYABS6QY1ERy95x5DenClT6Fpk8C28Gu0kgdgDAw05I+JJkgcexlk9hFdt/4Q2zrjPzVVh6VdSKxzZm1XgLaPnYz+bnH7RqzC6yrytvkpu6nyjb+vX9qt2rCd1PlG39ev7VbtUUuqlYlfwlj/tsv5UX75KqdztkTyQ2pkYPaNBOjR4041sR5flfhc+Vg8NPZxyXW92ZFNjpoo5NOdOtEfGcZxqBxnA9wostmxQ5EMUcYbnoREzjlnSBnmaYHWFkpbcpB2hFp3gtwBwCxgeyBwPsrjabCmlnuJdmXXRt0riWF2IYEO3PSGDoSWKkjrI5g0+Sbt2rEs1tbkkkkmGIkk8SSSuSSeuvs271s/wAa3hPFjno1zljljkDPEnJ7adjSYSsuvdqSzWF0syL0iXUOuRQB0jYdW1afJLARrxXGQQe82W3I5/8A4S3LNEYtMGlRG4ccPJy5kKnv8kZ7q0Bt37YqqG3gKpnSphjIXOM6QV4ZwM454FUu9TWVlArPaQOCxEcYhhA1MMsclcIMIMnHHA59S4r6JMNlYboHGz7Y9kK8u4dXbWc3+1pLkttGPyejPRTQozKwhIGGZwc4bU6FlA04U9RNPCbSe1SPTaW6xSyRrqtpQVRpGVNTgRKD1eUM5IAyMg1UpfxttE242dam4BJ6QsMZ069WegJ1EEdWc++kGRJQcwrDcraesKqzRdD5S28Kxqr6Ywupn0s2jBJGDzyDnygKpt/UNnf218gyCQHA6ygww9LQkj8yrOx2ssPwlorK2jaOJZi0Uq6Zozr4o6RcQCh4YxnPLmeD73/CbN7mSyikhhkGVabLBhpwwBixw6QdeeJ4Uud7o4WS4ttc2t8Yv8y+hwSOARrjixHqpBJ7B7Ka/CVbqmzQiDCo8KqOwLwA9wFQNpb/AKDoLo2auG1rHK0mGjI8mVT+DOOZ5E5HHgcgXe8c2fg2qztrlpSEUM6nSzKXOkvEcx6VJLcOAHCg3uEcEs70r/2Oy9MP7qSnDZm1UhtbFWyWmWCNFGMkmNcnj80AZJ9HbS9e30Ud4lmdm2Zd8FD+D0jWCcn/AKfIPkccDqHOulld2txcvDZ2Fq/RA65XSJF5lcLpiZmBOQOWcHq4lCMkKF4PflK+9L//ALBqhtkLybVli/uejnBI5HVMpQZ5cQGYd3pppvJIo/hAfZdoDbxLK3CLDoxcExnoOPxRwIHHUDjAz0stsi5tFdbC1MWtljhaRMs6qSejjMGkvpDYGQTg06/FJ3I3J2oltsgzSfFjaU44ZY6uCrnmxOAB31XbUH/1DBw/0/3TU1bJ2NZzwRTCzth0saPjoYTjWoOM6BnGcZqa+7dqxLG2tySckmGIkknJJJXic9dNxAEp1ikXaMUh2+BEwRyo0syawP8ApjzTIzwz1++rq62O0ey5WuBquVtp42fUWyrSGTnnBGQpHZnHDiKv33ZtCSTa25JOSTBFxJ5k+TzqXeWEcq6ZY0kUHOl0VhkcjhgRniffSYtEYVnO5FtN8Hgl6QC3jupGmUgLgdFguzk+UgyBox1g8ccH3d6aNrWFoVKRGNejQ81XHkg5J6u8148VrPzS2/QQ/dqwhhVFCooVVGFVQAAByAA4Ad1I510rQQqXfr5OufV/xLWGVue/Xydc+r/iWsMqWPRMfqrrdT5Rt/Xr+1W7VhO6nyjb+vX9qt2psuqcxFFVu0d5La3cJNMkbEBgG1ciSAeA7QfdUXx5sfOo/rfdqOxTrhXlFUfjzY+dR/W+7R482PnUf1vu0YSi4V5Sxv5GHjhR4XmR5cOIwxkQCNjrj0/OHHgQQRkY41L8ebHzqP633aPHmx86j+v92lAIOiQkFIFxu90EsR2XPNJKzYKaGXQO2U6VCrngVcDgT2VKuIkk2xLI4nW3cMvSIlwv+SF4Mi6hxBHYevIp2O/Vl51H9f7tfPHqx86j+v8Adp9zyTbDml6HaGmzntVV2jitOjWXoJlMsj6wFRSudIGOrnnqxSrFslzsxsLOJUuAzR6ZgDGUADGMjS2HA4gZHXwrS/Hqx86j+v8Ado8erHzqP6/3aASOCLDmqQ2Y2hsro0hMTRojIOj0KZFXLCNT80ksueWXPPFHg5illjSWcEC3QwQAgg4Lancg9ekRRjuRu01d+PNj51H9f7tB35sfOo/r/dpudrWS5c0p7bl/73DNpkMUegO4ilIBUOG4heOCRxGRXjcqNtmXM8V0rojhQkuhyjaCceUoIGoNnjyIwcU3+PVj51H9f7tA36sfOo/r/dpbm1rJLDmq7eTahmtbrRG3RtD0cbmKTXLI2okIunV0YAHlEAFicHHEre68EcUMEsvwhZreaV+i6K5bWrIygKmnQrElfK4cjnudfHmx86j+v92jx6sfOo/r/doFwLWQQDxU/Yl00tvDJIoR3RWZQCNJIzjB4jHfU2qPx5sfOo/rfdo8ebHzqP633aZY8k+4V5RVH482PnUf1vu0ePNj51H9b7tGEouFeUVR+PNj51H9b7tWtjfxzIJImDo2cMM4OCQefeCPZRYhLcKp36+Trn1f8S1hlbnv18nXPq/4lrDKmj0UT9VdbqfKNv69f2q3asJ3U+Ubf16/tVu1Nl1TmLPN6rNJds28cihkaHipzxx05HLvAq68SbLzdPe/3qrNvfLlr6n7J6bqy6yRzXANJGXmVYhaCDccVSeJNl5unvf71HiTZebp73+9V3RVLfSe0fEqbdt5Kk8SbLzdPe/3qPEmy83T3v8Aeq7oo30ntHxKN23kqTxJsvN097/eo8SbLzdPe/3qu6KN9J7R8Sjdt5Kk8SbLzdPe/wB6jxJsvN097/eq7oqGomlETiHHTmUbtvJUniTZebp73+9R4k2Xm6e9/vVd0Vzv4yo/Md8R/lG7ZyVJ4k2Xm6e9/vUeJNl5unvf71XdBNH4yo/Md8R/lG7ZyVJ4k2Xm6e9/vUeJNl5unvf71RbPbrXN6FiP4GIMScny/m5x18Tge09mGWrlYKykc1ksjsRANsRuL6A562z96ggkinBcwZA26qk8SbLzdPe/3qPEmy83T3v96ruiqf4yo/Md8R/lT7tnJUniTZebp73+9R4k2Xm6e9/vVd0Vs0FRM6Mlzyc+Z7kbtvJKu3d0bSO2ndIEDLE7KcvwIUkH43bVn4OPk6H0yfvnrrvN/g7j1Mn7Brl4OPk6H0yfvnroaRznMOI3zVeRoDslI36+Trn1f8S1hlbnv18nXPq/4lrDK0Y9FXfqrvc5s7Rtj2zA/wDNbrWE7l/KFr61ftrdqbLqlYkPb3y5a+p+yem6lHb3y5a+p+yem6siu7benmVbg0PVFFFFUVYRRRRQhFFFVW8e3RbRauBduCL39ZPcP5DrqSKJ8zxGwXJUUsrYmF7zYBdrrbcaSpETl2ySBjyAAWLMTyGBUiyvklXXGdS5IBwRnBwcZ6s1kUl07MzFiWfOo555557u6mrcfbB6To3ZzlQqDhpQLk8s8ycDgOJPfXQ1uwhFTl4NyBn38/vu43y5+k23vp924WBOXl99/cnqiio99fpCheRgqjt6+4DmT3CvNHU7xLugCTwtx6Lo3ODRdxsF3ZgASTgDiSeqkDere3pcxQnEfzm/H7h2L/z6Ki7x71vcZRMpF2dbd7Y/45emo27Ox/hM4Vs6FGpsdg6s9WeXvr0HZGwY9nRmur9Wi4GuHvPN3IcOunJ1203VbxTU2hyvz/8AE47l7G6GHW4w8nHvC/NHd1n2jspioAorgq2rfWTunk1cf9D3DJdNTwNgibG3QIoooqoASbBWEUUUV01PFuow1Crd5v8AB3HqZP2DXLwcfJ0Ppk/fPXXeb/B3HqZP2DXLwcfJ0Ppk/fPW3Rf4z18lVm7Q6KRv18nXPq/4lrDK3Pfr5OufV/xLWGVpx6Kq/VXW5fyha+tX7a3asJ3L+ULX1q/bW7U2XVKxIe3vly19T9k9N1KO3vly19T9k9N1ZFd229PMq3BoeqKXtt74LASqRtIVOlm5KrYzp1YOWx1VF2vty9VmSO2I5gOqvJ6CCAAPaKUbqxuUQiRJljLaiGD6dWMaiOWrHDJ41rbN2VG84qgix0AcM/A/JYm0dqPYMMANxqS3TxTfsvf2ORgsqdHngG1ZX28Bp9PH2U1Vi1aFuPtrpYzE5y8Y4d68h7jw9BFP2vshkDN9ALAajX3qPZO1nzP3MxzOh8kzk1lG8G1jcTs/zRwQdijl7Tz9tabtWNmglCfGMbhfSVOKyCpPRyFpL5TqLAffemekMzgGRjQ3KKnbDOLmEnTwkU+VnHPu/wDc1BrpBMUZWHNSCPSDkV1crcbC0cQVy0TsDw48CFo+9O8gtlCpgytyB+aPxiP+B/Ks7vL6SVtUjlz2k8vQOQHcK+39800jSOcsx93YB3AcKj1nbO2bHSMBIBfxPHoDy+av7Q2g+rkOf/zwHme9ekQkgAEk8AB1k8gK1Pd3Yq20IUZLNhnJ7ccsdQHL30n7kbHMk3SkeREc+luoezn7u2tErlPSyolmLaWHQZu68B7tff3Lc2DR2aahwzOQ6cSiiiiuFbQzHUW966hFFFFadPSNhzOZQiiiirqFW7zf4O49TJ+wa5eDj5Oh9Mn75667zf4O49TJ+wa5eDj5Oh9Mn7561KL/ABnr5KrN2h0Ujfr5OufV/wAS1hlbnv18nXPq/wCJawytOPRVX6q63L+ULX1q/bW7VhO5fyha+tX7a3amy6pWJD298uWvqfsnpupR298uWvqfsnpurIru23p5lW4ND1RijFFFUVOqXeTZsBhaSSPV0Y1eQQjHu16TgH0Gk613ljhfVDaRoRkAmWdjg8xxfSfo097wW5e2mUcyhx7OP2Vk1dnsK01O9khuL6X4Ef7XIbcJhnY+MAZa2GoKfv7QYujJ0OJMcF4EZ/Kzy9me6kGiitmkoIaTFuhqsWrrpqrDvToiiiirypIqbsjZT3EojT0k9SjrJqEBWq7vbEW2iC83PF27T2egch/WsnaleKOK47R0/n3LV2ZQGrlz7I1/j3qZs+wSGNY0GFX3ntJ7yakUE1EnvwOC8e/q/rXnb3kkuccyvQo48g1gyCl0VUG6b8Y12j2gw58ajEgU5gcrGiuEd4p68emu9PBBUJBGqKKKKVIq3eb/AAdx6mT9g1y8HHydD6ZP3z113m/wdx6mT9g1y8HHydD6ZP3z1qUX+M9fJVZu0Oikb9fJ1z6v+Jawytz36+Trn1f8S1hlaceiqv1V1uUP+4WvrR/wa3asM3G+Ubb1n8LVudNk1TmJD298uWvqfsnpupR298uWvqfsnpurIru23p5lWoND1RRRRVFWEVne9W6xhYyxDMROSB8zP8PYerl6dAlnC8z7K4i+Q8Dn2irtDXvopMTdDqOf3wKp1uz21keFw00PJZBRTnvBuaDmS1wesxj+D7vu7KTSK9BpKyKrZjjPUcQuAq6OWkfgkHTkV8qfsWOBpQtwWVTwBXAwf9xPId4qBRViRmNpbci/EaqvG/A4Ote3A6LRLfcOFJA2WZR8xu3qOpccuyr+e7C957P/AHlS1sHeXpYljJw6gKePFsDAI9nOrCvM9ozVAl3c5JLcs/mOvNem7Np6cxCSEAB2eXyPTkus1yW58uyuVFFZRN1sAAZBFUG8m22iKpGcNzJ4cB1Dj2/+86vJZAoLHkASfZSKb6J+naZHaR8dEVbAQ546h84acAejvyOg2DQtqJjJILtbw5k6eGvgue2/XOp4RHG6znceQGvjomiTa+IVlBGAqswxnOXRCoOeB8pz1/3dW8FyQAVPA8R2Gs2W8YRtGD5DMrEcOJTVp488eW3CnDdi61wAHmhK+7iP1ED2VZ2vsllJA2SPgSD0OY8NFW2Ptd1XOY5OLQR1GR8dUyxbR/GHtH8qlRzBuRzVPRXMiQjVdI6Bp0Uneb/B3HqZP2DXLwcfJ0Ppk/fPULbl23wScE5BiccfyTU3wcfJ0Ppk/fPW1QuxRnr5LMqWFjxfkpG/Xydc+r/iWsMrc9+vk659X/EtYZWrHoqT9VdboHTtG27pgp95Wt2rCZ/+m2k2f8m7PuSfP/A/XW7kU2XVKxIO8nk7bsz1NFj9c4+0e+m+lDwjnormwuOpZCp9jo2PaNf66u5rxjw5Du/nWPtA4S093mr1KwvuAp8t0q8zx7BUKW/Y8uA/X76jUVlF5K02wtaiiiio1KiqbbW7wmJdTpk6z1N6e/vq5r5VimqZaZ+8iNj96qtU0sVSzdyi4+9FnDWbBWbHkq2knv7K402w7PzLPA48lvwqnrGTjI9B/wCO+qyTdKYHhoPt/mK9Eg2vASWyuDdCORBAPjrdecz7HnADoml2oPMEEjw0sqZWIII5jiK0i1k1Irc8qD7xmk3xVnzjC+nUMfzpwsoSkaKSCVUA47hisH0iqIJ2RmJ4cRfQ3yW/6N01RA+QSsLQbai2a70UUVyK7BVO89xpt2/3EL7+J/UDSPTZvk/kRjtYn3D+tLPwJ8atDFcasgEjHLORwH2V6J6OxhlGHe0SfLyXnHpG8vrS32QB5+a409bF2d8HHRsfLMaSSKfmFy+FPYdAjJHa1J9jfmFtSKmscVZl1aSOtQ3k57yDjqxV1u9O/TB5WLG4DEMTkkq3HUe3gfYR2irO2o3SUbwOAv4G/wArqDYcjYqxhPE28Rb52TVRRRXmS9OVbvG+LSc//bYe8Y+2rrwfR42db94c++VyP1EUs763Gmzf/cVX6wY/qU067tWvRWduh4FYkz6SoJ/WTW7s8WhJ7/JZFabygdyh7+vjZ1z3oB73UfbWK2lmZM46sdXbn+Va74T7jTs9x+O8a/W1n9iljwUbu/CjcnONAi/X0v8AIVrwi4WdIbZqs8Kmzui2nP1CXTIPz0AJ+mr1rGxL7praGX/UjRj6So1fWzSr4ddkcbe5A/Ghc/Xj/wD6178FW0+ktGiPxoXI/NfLr9bpB7KWcJITcKR4Ttn9LYMw5xMsns4o36nz7Ki7IvhLBHJniygn08m+sDTjd2qyxvG/xXVkb0MCD+o1hK27RPJC/wAeJip9hwT6Ov21XFC2tIjLsJGmV/MJ0tc6iaZQ3FpfO3kVqOoUahWZUVN6rfq/t+pUfWs/k/u+labqFGoVmVFHqt+r+36ketZ/J/d9K03UKNQrMqvt1dmWkzMLu4aDlpwFAbty7AhfQQPTTXejAaLmX9v1JzPSgvdhEX7vpTdwznhmvuodter3wZ2qwNNE91cAcliaBi3HHDyMHHPhk9xpMlFip0tHfKR1F7cH3GLNRt9HWv7Mp+H6lYf6QPj7UQH/AG+lOOoUahSZ0lh+JefpLf8A8VHSWH4l5+kt/wDxU/1Z/UPw/UovWb9MfEf6pz1CjUKTOksPxLz9Jb/+KpWzLC0uJViiivWduQ6W39pJ6LgAOZpD6M2zMh+H6ko9JSTYRj4j/Ve99G/uvzv4abt1t3YzGqvGyjQoy5AL9JnWGj1PoHkqV4KcMAQMksubx7rwQ3NtawMXeR/whcgkamVAuUUcBhzyzxz2VrVpY9GCSevOABwAJIAIGWHEnBycsa2YY/wtMyEG9r52txvpmsp7jVVUkzm20yvfhzyX5+2tY9DPLEDqEbsobtAJAPtFMp2K3wPZ8kYBYvMxOAMDpFxk58rGk++pHhJ2fpfpeXSOSQMnI0rpYtjSjfGGkE5+N2457duLYW9jFOLhiluHHRmJAOkY5BDqxzlP1VflLpYwG6nuvwzyuPms2JjYZXF2gtxtxFs7H5K51CjUKTOksPxLz9Jb/wDio6Sw/EvP0lv/AOKuY9Wf1D8P1LpvWb9MfEf6qZvWnTz2tqP8yQFu4E6c/RMh9laj6KzHwdbOSW+luEDCKEaY9ZUnLjSMlQATpEh4D549unVEIWwDdNN7ceavb103/I4WJ4clnfhgvfJt4R1s0h/NARf2n91MfgRsNFjJJjjLM2PQihP2g9Zr4Rdp9NfyY4rEBEPzMl/rs49lbxujsj4LZQQkYZI11flHyn+uWq9CFUmKj79bB+GWM0QGX06o/wAtPKUe0jT6GNYl4OdtdBeqGOEnHRtnqJOYyfz8D881+jK/PXhQ3a+CXzFRiKfMsZHUSfwijvDnPcHWnytuEyJ1sk+ba3yVGa3t45JrriBGEOEPzWcnho4huHMEcRmk/wAIdh5UV8ilVl/BzL1pImVIbHX5LIe+Lvq2j3gklsvhcU6wSALFdFojIMpnRJhQSpOrgcEeWAcacjjuzP08MlrOG6GXgHkZBKZZGMvSGPJZFcuhUnI1BRk66rMJYQ4ahTyAPBa7Qqgh3YunUMltMysAVYRsQQRkEEDiCK9+KV55rP8Aon/lVtsPfu62WGsZI0k6JjoLFh5J4gLjmhzqHc2OrFW39sk/m8X0nro4qiWVuJrR4rlJ6SCF+B7iPclPxSvPNZ/0T/yo8UrzzWf9E/8AKmz+2SfzeL6T0f2yT+bxfSepcc/sjxUO6pfbPglPxSvPNZ/0T/yo8UrzzWf9E/8AKmz+2SfzeL6T0f2yT+bxfSejHP7I8Ubql9s+CWrPYO0IW1RQ3UZ7USRffjnTHbbY2oQFuLI3Sdk1uc+xgMD0kGvX9sk/m8X0no/tkn83i+k9McJXasClYYGdmQ+CZR4ObS5iV2t3tZGALIj/ABCerByv6h7KUd6vBe9tG00MnSxoMsrDDKOs8ODAczy9tSD4ZJ/9CL6T1Rbf3+urtSjsqRnmkYwDjj5RJLEd2cd1NiZUB2Zy8U6eSkc3IZ9wslumzwY3IW/UHnIkiD06dQ5fkGlOrvdO0czrMiluhZSADgu54Rxqe1m59QUMTwFW5RdhCz6ckStI5rSNmbPNzta4uHUhLfESEEaWK9+kEkHieeCMZOBhyudWAVGSDy/lkju66g7s7La3tY43JZwCXYnOWZi7HP5TH+vOul9tONGAaYIQwUrlTkvnQCCCR8ViOXI1ivOJ1hwyXSxtwNudTmVTb07CNzbjKtzDFMeVzJAIBycZXI1Y5kDgAcv3/QrfOmNIjSJFAJIAEangTxIyW49dajt7eOOF0kaYiJCM6CCCzICqEKSzgpIJCMclByOGrI95toLNKjB9ZEUaO/leWyjDNlwGOeHEgfbV2kDr56LN2gWYbDW4UaSV0hMLqqgssoynltqTC4fGdGkhscqq7qXC8OZ4DH2f+9dSmlUA445UZLD4pyCdOD3Y49RPCrbcvZgZpL+YHobUMyj8d0GofR4HP4xXsNOrJxDGQNSotn0xnlBPZb9gJgt2l2fbJb25h+EhRPMj5LOXYII4kU5d8jT+YPxgRdTb3MtvczvBLCsWBGJl0s7nIAxk5XUU8oc8nsyaTbe7sss8bXC28sU7hekhVkeFmXEbCTJMieSoycjHHSvCqDwgbS0CKxRy4gAaZySTJKwySxPEnymY98mOquasCuuuQoXg92IbzaMSt5Sq3TSk9YQhuP5TlB+ca/R1Z74G92ugtDcOMPc4K90a50fSJZvQVrQqvMFgqcjrlFLPhB3UF/aMigdKnlwn/cB8UnqDDK+0HqpmopxF0wG2a/NW6W3RaTssynoZQYrhGB4DiMkc8qS2RzwWHOm/bgkTXCI+nlkInFwUKqsaLoWZ3jYmd0DDqAVlDKpJXPXwwbj6GN9Avkt/fqPmnkJPQeAbvwesmqncfehmj+BtL0UmMWs2FOgkg9EdQI0kgYH5vA6aqPbYq41wcFZ7X2SNpQN0ckct1aEJ0seNM4Khxgg4BOTjjgOG6mpDhmzlWBDLwYEYORwPA8jnmOqn3Z9sItoSFpHSC0VpZWbUgZ5fJTUi4jbC6iGVRqwOBNRdrbFXacYurZDFdadTRsNPTKCVDqTgHOMBuvk2OBqalqTA7u4qpWUjalljkRolGiuUcxyUcFXU4KkEEEcxg8Qe6utdNHI2RuJpXHyxPidgeLFFFFdrRFaRRIxRCwDMBnSCeJ0jngdVPUYzU7YO7st4zrFoyiFzqbHAcMDvz7O0iq0RkjUAcDGTg4GeWT1V7nwrsI2LLkhWxp1LnAJHVkY4Uybi2Ju5GtHmeOFx0jIuny2QrgAsDg44/m1G5xaC46KZjA8hg1+7Kl2obf8AB/BxIPwY6TpMfH+dpx82uezNqyW7l4W0sVK5wp4MMEYYEVqc3gftccJZwe3VGf1aKoU8GkYmMfSXD4UsAIAgOCwUdIzEDUVIB09YPKoW1ERFvmrTqOdrrgD3FLm725txdkFEZYhzlZTjA/FHORu5faRWx7B3Zht44wi8EGVDqmQzDDuTjOtgcHjgAYGBXu22elnFkAMUVY1yQDoBAVNTE54knnnjgdQqg363uNo5SFGkkKq75Z9EagkLkIfnHOeIB4ZzwFU3yPndhbotGKGOlbidrxTosoOcEHBwe44zj9YrOdq7zRIhWYrPLKArxxKHyVJwFkOVGHJYHLFdWAoIzXzbO+UDWaW9o2GnUB9Othbq2BJnmRjJGkchk9mem7G6ctrtTCpI9vHGQskmMAuoJMeOGdWVwOonPVlGRhgJd92TpJTIQ1nvOtrpZfYd5tJFmQLo6UxLGCfwXznd89p4sxJZieXKnG68FcIjkEbKpZERWdNWjSSZHzq+O3bwxjA4Uy7O2XDYxysZG0sxlkklcHiQASWOAAAAKzneHeufa8ptLDKWw4TTEEax39YQ8cJ8ZuvAzUctWR2cgFJDQtObhcnVUm1bOPaN6tvYhVtbdQrTBAMgfGct/mZIOnPM5PLJq2vB0y9FYkLHZx5MM0RWOdJVdWYysRkMmrDeTnUzauOR5hS3MaWVtLGtvJI0UsnSYknfQNQRlUjkRjPB9OgYHFo9hsxJFee+ZZYYQrJedJKrSoVAWIp14zhl56mK8WLGsp8jnnE5a8cbYxhaF7s7qKwsRc6Jld8i2hmnMgVmXBdUACquCx1YyVxxGvBV9yt2n2jehXyUz0k79eM5PH8Z24e0nqqPt7bM20boFVJLHRDEOOATwHZqJ4k/YBjddxd0V2fbCPgZX8qVx85sch/tXkPaeZNPjZfMpJH2CYY4woAAAAGAByAHIAdleqKKtKoiiiihC8SxBlKsAysCCCMgg8CCDzBFYD4RdwGsJOkiBNs58k8SYyfmMez8VuvkeIyf0DXG8skljaOVQ6OMMrDIIPaKa5t09rsJWH7A21DtAR298cSoyaJCSBOFbPRS4I1E5OM8ycjDZ1Wtrst4Y5Lq5mltXhMiqq6WSOJnGEgR+BLYVRzXiBpyBpo/CB4NZLEmWEGS1PXzMWep+1ex/YePE8Nj73RyosG0V6RFI6OfALxEYxqyDrXgM5ByODBhyqOYQrbXA5q9urOLaKR/CV+C3borxycMSKWZY9YzwJ0khCdWPikjIChtbZU9m+i4Q4Jwsg4q3obrPccN3U8b72st1ESsYkiboxC0bqyuGdmkkdjgJoRdIz5IErnVx4fG3qlb4Y8yQSWcOEZMEhnzgpG5BEpGRxZQCcEaAc06Gd8RuwqGenjnGGQJCRwRkHNd7SYI6syCRQclGJAbuJXjTNe7j20zj4NI1pMyhhbzgjIPLTxLY/JL45YHKqltgz2jE3dnJNGPnwyYx7VVuH5Sr6a2Y9pscLPFisGXY8jTeIgjvVk3g+nKwNE0cpm5hSfwZ6PpNLk8vJ6z1kDrFMm73g3mSMSgiK4GiWGTU2VJHlRSxkYwOIJHE6uzhXbdTwm7LiiEKCS2AJJDqz+UeZLoWye845dXKm6031sZPiXduc9RlQH6LEH9VRvrHOyBViPZzGG5Gan26yLgvliwGoKQVQ4441YJXJPVnAHCplRBteH/AFov0ifzrxLt63UZaeFR2mVB/wAmqpKvAWUi6tEkXS6hhkNg8sqQy5HXggHj2VFuthQyGQumrpVRJAScMI2Zl4A9rH01VXnhI2dFzuom7oyZP3Yalq88NUbHRZ201w/VkaR9FdTn3Ckx4eKXd4uCfLbYkMchkSNVcoI8jPBRxCqOSjPUAM9dUe9XhHtLHKs3STD/ACoyCR+WeUY9PHsBpKvpdrXqlrmZLC3x5QB0cO/DavYzqO6pUO58VhA01tCtzOqllaVuwE5RVBGewDBOfjVC+o5KZkFlX3Vte7VPS3zG2tF8pYVDZPYQuCSf9zDP4q8a+305FqDbW+LCMgyxDWrzxOmWk1q2cAk5XOrKeXwyo7TOZ1t7sXl0iTr0Z6JviSYJwIUU61JV1IwWB0nOMkSpZ02bDKt5cfCFmJZI+jCuxbPSDCtjSx4k8BktnOrFVi4k5qwABouT7Lt9SX0FwYoDGVuJOOZgAunGpf7wnm68dS8PLyaRN6N6DdsscS9Hbx4WGFR+aCQObHOAByzgZJJPjbu8U+0JVXSdOdMMEYJA6gAB8ZscM45cgBwrVPB14MBaYuLoBrjmq8CsPoPJpP8AdyHIdZMjGEpj3hq9+DHwefA1+EXA/wCoccF4HoVPV+WRzPVyHWToFFFWwLKoTc3KKKKKVIiiiihCKKKKELy6AggjIPAg9dZXvr4HAxaawwp5mAnCn1bHgn5J8nsK8q1aikIB1Tg4jRfmbZe3rrZ8jIMrg/hIJVOk/lIcFSR84Yz3imi12vZXiRxavgmmUS/B3wYJGByRqAGlTx4ZUcT5LVrO8W6VtfJpuIwxA8lxwdPyXHEDu5dorKN4/AvcREtaMLhPxTpWQe/Cv6QV9FV3RclYbKDqrSTdsuq20kAjSRn/AAqFpRoIaUapdIwWn6MgFV8mIDJzive7t3eTgKJDE9tpgnLgMrMrnUwBGSRCqngy5MoJOF455Z7avLB+jVpYSOcTqcfo5Bj2gD00yWnhS1KyXNuCH+O0DtGx4AZIznOAB8ccBjlwqEtKlBCYti3H/wAgqPcWkEkcjSqJdPlAR/FZgwJ8o5HBhgjrqPfbrbNaZ4Ut5XkjUPIIWfCA8VzrcAsRyUZPdXvd3ffZ0USxJJJEi50rKhOkE5IDICCMknic8fd2tr2Bbi4mtbu1JuQupZJANDoCFcY4kHOSpA4jgeqmZgp2VlRJursljGENy/SoZI9AyGVfjHJj4acEEHBBBFT7TcDZphacLOUQSEhmKsOi1BxpCqQQUYYNcY9zoh0MfwiB4Uilic/CAjv02dbqFBC6c8FJIOBnmad22vbqOM8AHP8AvY+vmedKTySBJtpY2QleOPZzM8YiZhK4YhZSMMF1SBtIYFgBkdhxReb0zJa3PQIkEltKUaOKAsoVSAWMhUIufKIyoPk8jmpku2bSO9e6N9D5UYiMaKXyFOQSyMfKyB1YwOVUt3vfs9HnZEuLg3BzIpPRxtjkCvA4xw4qSQTnOTRqhS9sxsLyPRIXS5gV4zKj3GgowcgIuSiyLpQlVxh2GOHBrtNqLBbhrgLaorMsauw/u1OIuAYnVoC5UZORyrM7rwkThdFtHDax8sRqCcc/jEaes/N6zVds3d+92i+qNJZiecrk6R/+Rzj2A+ynYCckmIDNXdzvzFbK0ezotJYktPIMlic5KpyHM8wAM/Eqn2Hu1d7TmJQM5J/CTSE6V/Kc8z/tXJ7gK0bdnwKRph71+lb/AEkyEH5TcGf6o7jWlWtqkaBI1VEUYVVAAA7ABwFWGxc1A6Xklzc3wfwbPXK/hJiMNKw494QfMXuHE9ZNNFFFTAWUBN9UUUUUqRFFFFCEUUUUIRRRRQhFFFFCEUUUUIUXaGyop10TRJKvY6qw9mRwpM2p4GLGXjH0kB/2PqH0ZNWPYRRRSEA6pQ4jRK974Cph/c3MT90iOn61L/8AFJ21tzJ7csJGiOnnpZz/AMoOyiio3MAUrXklULxYJBA4cK7WliZDhdOe/h29gPZRRUSnTZsbwV3VzkrJAoHPLyfqAj4++mrZ/gJXh090T2iKML9Zy3/FFFTBgVd0jrpu2R4MrC3wVgEjD50pMh9OG8kH0AU0qoAwOAHLuoop4FlGSTqvtFFFKkRRRRQhFFFFCEUUUUIX/9k="/>
          <p:cNvSpPr>
            <a:spLocks noChangeAspect="1" noChangeArrowheads="1"/>
          </p:cNvSpPr>
          <p:nvPr/>
        </p:nvSpPr>
        <p:spPr bwMode="auto">
          <a:xfrm>
            <a:off x="152400" y="-231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en-US">
              <a:latin typeface="Calibri" pitchFamily="34" charset="0"/>
            </a:endParaRPr>
          </a:p>
        </p:txBody>
      </p:sp>
      <p:sp>
        <p:nvSpPr>
          <p:cNvPr id="2055" name="AutoShape 8" descr="data:image/jpeg;base64,/9j/4AAQSkZJRgABAQAAAQABAAD/2wCEAAkGBhQSERUUEhQVFRUVGBoYFxcYFhUcIBcfGRcaGBgbGRgXHCYfFxojGRYUIC8gIycpLCwsFyAxNTAqNycrLSkBCQoKDgwOGg8PGiwkHyQsKSwqNCwsLCwpLyw2KSwsLCwsLCwsLCwsLCwsLCwsLCkpLCwsLCwsLSwsLCwsKSwsKf/AABEIAPYAzQMBIgACEQEDEQH/xAAcAAACAwEBAQEAAAAAAAAAAAAABgQFBwMCAQj/xABOEAACAQMBBAQICAsHBAEFAAABAgMABBESBQYhMRNBUWEHFiJUcXOBkRQyNUKSosHSI1JygpOhsrPC0eEXMzRDU2KxJCXT8BUmY4O0w//EABsBAAEFAQEAAAAAAAAAAAAAAAABAgMEBQYH/8QAOREAAQMCAwUECAYCAwEAAAAAAQACAwQREiExBRNBUXEyYZHBBhZSgZKx4vAUU2Oi0dIz8SOC4SL/2gAMAwEAAhEDEQA/ANxpX3y8IEGz1w34SYjKxKeOOpmPJF4czxPUDxr1v9vgNn2xcYMr+TEp6zjixH4qjifYOusN2LsWfaVy3lEsTrmlbjjPWe1jjAUY5dQHCN78KlYzFmVP254Tb66OOlMKnkkOV9mseWx9oHdVYu7V9L5Xwe5fvZX/AI+NbDsDdS3s1HRINfXI2C7fnfNHcuBVvVMy3VsR2WE+Jl95rN9H+tHiZfeazfR/rW7YoxSb0pcCwnxMvvNZvo/1o8TL7zWb6P8AWt2xRijelGBYT4mX3ms30f60eJl95rN9H+tbtijFG9KMCwnxMvvNZvo/1o8TL7zWb6P9a2662hFFjpZI485xrdVzjnjURnmPfXhdrwFC4miKKQGbpE0gnkC2cAnI4Hto3h5Iwd6xTxMvvNZvo/1o8TL7zWb6P9a3C1vI5RmN0cA4JRlYA9mVJ48Rw764Xe2reJtMs8MbfivIin3E5o3h5Iwd6xbxMvvNZvo/1o8TL7zWb6P9a3KC5RwSjKwBwSrA4OAcZHXgg+0V0xRvCjAsJ8TL7zWb6P8AWjxMvvNZvo/1rdsUYo3pRgWE+Jl95rN9H+tHiZfeazfR/rW7YoxRvSjAsJ8TL7zWb6P9a+eJl95rN9H+tbvijFG9KMCwYxX1l5X/AFVvjrBlQe8eT7Kb92fDPcRELeDp4+WsBVkXv4YV/QcHvrSsUlb1+DeKcGS2CxS89I4JJ3EckbvHDtHWHtmTXR3Wm7I2xFdRLLA4dG5EdXaCDxVh1g8RUyvzhudvZLsy6OQ2gtpniPPgcEgdUi8cdvLr4foq1ulkRXRgyOAysORBGQR6QauNdiVN7cJX5/8ACptw3G0ZACSkH4FR3r/eHHaXyPzBWkbo7AFpapHgaz5Up7XI4+xeCjuXvrIdkr020Y9XHpLkE9+ZdR94zW75qlK66uxiyKKgbY23Faprm1hORZUdgOIA1FQdOSwAzzqA++1sIumPTdEeUnwefTzx8bTjnw9NQ2KkuFfUVRSb62wlEJMvSNjSnQTZbIyCo08QRxz2V3feeHpHiQSyvH/eCKJ30dzEcNXA8Bk8D2UWKLhW1FUD782oQyFpNCv0bN0M2FbAbScrlT5WMHHEEdVdZt8LdIVnbpRE/wAVzDLg5AIPxeRzwPXg45UYSjEFdUVF2ZtNLiMSR6tDfFLIy6hzyAwBI486j7Q3hihk6M63k0GQpGjOQg5swHIfrPUKSyLhU/hNUf8Ax0n5cf7wV23SjU7KhBAIMLZBAwfjc886tisF7b9UsMygjmMjOQeoqQR3EEUp2ENjrNmkt8fjarYm4C8AWYFQoOkjmM4bPXmnjSyadbq83W2hAkFpAHjEpt4m6LIDHMSsTp7TxPaeJpM2et9bSTy2aJdwzyMS+nUW0uwIYalkVgSQV4jrGavbGbZ09011CszSwKGYLFNhdI6NT0YX4wUYAH4mccK8wzWUEInilvIY5mYmRRNhyzE5IZCoPHCsACQvAnFKMkhXjcbeW1WCUtptczklGZQgaRRwj4AhfwZ8k508eOMYeaz++sdlfBYjIk6xM5ZZdE+ZC4GdTlSW1BR9HhjjTpY7QR4BJGr9GFyo6NwSoUadKEamBGMdtI7mlaeCmUVRW2+ttIzJH0zsmdarbzErg4OQFyOPCuib42rQtMkheNPjlUkJTmcumnUg4cyMU2xTrhXNFQNj7diulLw6yoONRR1BPXgsBnGOOOVQ598bdJugYy9LnAToZST2YwvEEDII6qLFFwruiqN98rcTdAel6X/TEExY8M8AF4jHHPZQ++lsC6t0waJdbqYJgVXIGogrnTxHHlxosUXCvKKood9bd42lTpmjXOpxbzlRjickLwwCM9lW9ndrLGkiHKOoZTgjIIyOB4iixCW4Wd+FjYABS6QY1ERy95x5DenClT6Fpk8C28Gu0kgdgDAw05I+JJkgcexlk9hFdt/4Q2zrjPzVVh6VdSKxzZm1XgLaPnYz+bnH7RqzC6yrytvkpu6nyjb+vX9qt2rCd1PlG39ev7VbtUUuqlYlfwlj/tsv5UX75KqdztkTyQ2pkYPaNBOjR4041sR5flfhc+Vg8NPZxyXW92ZFNjpoo5NOdOtEfGcZxqBxnA9wostmxQ5EMUcYbnoREzjlnSBnmaYHWFkpbcpB2hFp3gtwBwCxgeyBwPsrjabCmlnuJdmXXRt0riWF2IYEO3PSGDoSWKkjrI5g0+Sbt2rEs1tbkkkkmGIkk8SSSuSSeuvs271s/wAa3hPFjno1zljljkDPEnJ7adjSYSsuvdqSzWF0syL0iXUOuRQB0jYdW1afJLARrxXGQQe82W3I5/8A4S3LNEYtMGlRG4ccPJy5kKnv8kZ7q0Bt37YqqG3gKpnSphjIXOM6QV4ZwM454FUu9TWVlArPaQOCxEcYhhA1MMsclcIMIMnHHA59S4r6JMNlYboHGz7Y9kK8u4dXbWc3+1pLkttGPyejPRTQozKwhIGGZwc4bU6FlA04U9RNPCbSe1SPTaW6xSyRrqtpQVRpGVNTgRKD1eUM5IAyMg1UpfxttE242dam4BJ6QsMZ069WegJ1EEdWc++kGRJQcwrDcraesKqzRdD5S28Kxqr6Ywupn0s2jBJGDzyDnygKpt/UNnf218gyCQHA6ygww9LQkj8yrOx2ssPwlorK2jaOJZi0Uq6Zozr4o6RcQCh4YxnPLmeD73/CbN7mSyikhhkGVabLBhpwwBixw6QdeeJ4Uud7o4WS4ttc2t8Yv8y+hwSOARrjixHqpBJ7B7Ka/CVbqmzQiDCo8KqOwLwA9wFQNpb/AKDoLo2auG1rHK0mGjI8mVT+DOOZ5E5HHgcgXe8c2fg2qztrlpSEUM6nSzKXOkvEcx6VJLcOAHCg3uEcEs70r/2Oy9MP7qSnDZm1UhtbFWyWmWCNFGMkmNcnj80AZJ9HbS9e30Ud4lmdm2Zd8FD+D0jWCcn/AKfIPkccDqHOulld2txcvDZ2Fq/RA65XSJF5lcLpiZmBOQOWcHq4lCMkKF4PflK+9L//ALBqhtkLybVli/uejnBI5HVMpQZ5cQGYd3pppvJIo/hAfZdoDbxLK3CLDoxcExnoOPxRwIHHUDjAz0stsi5tFdbC1MWtljhaRMs6qSejjMGkvpDYGQTg06/FJ3I3J2oltsgzSfFjaU44ZY6uCrnmxOAB31XbUH/1DBw/0/3TU1bJ2NZzwRTCzth0saPjoYTjWoOM6BnGcZqa+7dqxLG2tySckmGIkknJJJXic9dNxAEp1ikXaMUh2+BEwRyo0syawP8ApjzTIzwz1++rq62O0ey5WuBquVtp42fUWyrSGTnnBGQpHZnHDiKv33ZtCSTa25JOSTBFxJ5k+TzqXeWEcq6ZY0kUHOl0VhkcjhgRniffSYtEYVnO5FtN8Hgl6QC3jupGmUgLgdFguzk+UgyBox1g8ccH3d6aNrWFoVKRGNejQ81XHkg5J6u8148VrPzS2/QQ/dqwhhVFCooVVGFVQAAByAA4Ad1I510rQQqXfr5OufV/xLWGVue/Xydc+r/iWsMqWPRMfqrrdT5Rt/Xr+1W7VhO6nyjb+vX9qt2psuqcxFFVu0d5La3cJNMkbEBgG1ciSAeA7QfdUXx5sfOo/rfdqOxTrhXlFUfjzY+dR/W+7R482PnUf1vu0YSi4V5Sxv5GHjhR4XmR5cOIwxkQCNjrj0/OHHgQQRkY41L8ebHzqP633aPHmx86j+v92lAIOiQkFIFxu90EsR2XPNJKzYKaGXQO2U6VCrngVcDgT2VKuIkk2xLI4nW3cMvSIlwv+SF4Mi6hxBHYevIp2O/Vl51H9f7tfPHqx86j+v8Adp9zyTbDml6HaGmzntVV2jitOjWXoJlMsj6wFRSudIGOrnnqxSrFslzsxsLOJUuAzR6ZgDGUADGMjS2HA4gZHXwrS/Hqx86j+v8Ado8erHzqP6/3aASOCLDmqQ2Y2hsro0hMTRojIOj0KZFXLCNT80ksueWXPPFHg5illjSWcEC3QwQAgg4Lancg9ekRRjuRu01d+PNj51H9f7tB35sfOo/r/dpudrWS5c0p7bl/73DNpkMUegO4ilIBUOG4heOCRxGRXjcqNtmXM8V0rojhQkuhyjaCceUoIGoNnjyIwcU3+PVj51H9f7tA36sfOo/r/dpbm1rJLDmq7eTahmtbrRG3RtD0cbmKTXLI2okIunV0YAHlEAFicHHEre68EcUMEsvwhZreaV+i6K5bWrIygKmnQrElfK4cjnudfHmx86j+v92jx6sfOo/r/doFwLWQQDxU/Yl00tvDJIoR3RWZQCNJIzjB4jHfU2qPx5sfOo/rfdo8ebHzqP633aZY8k+4V5RVH482PnUf1vu0ePNj51H9b7tGEouFeUVR+PNj51H9b7tWtjfxzIJImDo2cMM4OCQefeCPZRYhLcKp36+Trn1f8S1hlbnv18nXPq/4lrDKmj0UT9VdbqfKNv69f2q3asJ3U+Ubf16/tVu1Nl1TmLPN6rNJds28cihkaHipzxx05HLvAq68SbLzdPe/3qrNvfLlr6n7J6bqy6yRzXANJGXmVYhaCDccVSeJNl5unvf71HiTZebp73+9V3RVLfSe0fEqbdt5Kk8SbLzdPe/3qPEmy83T3v8Aeq7oo30ntHxKN23kqTxJsvN097/eo8SbLzdPe/3qu6KN9J7R8Sjdt5Kk8SbLzdPe/wB6jxJsvN097/eq7oqGomlETiHHTmUbtvJUniTZebp73+9R4k2Xm6e9/vVd0Vzv4yo/Md8R/lG7ZyVJ4k2Xm6e9/vUeJNl5unvf71XdBNH4yo/Md8R/lG7ZyVJ4k2Xm6e9/vUeJNl5unvf71RbPbrXN6FiP4GIMScny/m5x18Tge09mGWrlYKykc1ksjsRANsRuL6A562z96ggkinBcwZA26qk8SbLzdPe/3qPEmy83T3v96ruiqf4yo/Md8R/lT7tnJUniTZebp73+9R4k2Xm6e9/vVd0Vs0FRM6Mlzyc+Z7kbtvJKu3d0bSO2ndIEDLE7KcvwIUkH43bVn4OPk6H0yfvnrrvN/g7j1Mn7Brl4OPk6H0yfvnroaRznMOI3zVeRoDslI36+Trn1f8S1hlbnv18nXPq/4lrDK0Y9FXfqrvc5s7Rtj2zA/wDNbrWE7l/KFr61ftrdqbLqlYkPb3y5a+p+yem6lHb3y5a+p+yem6siu7benmVbg0PVFFFFUVYRRRRQhFFFVW8e3RbRauBduCL39ZPcP5DrqSKJ8zxGwXJUUsrYmF7zYBdrrbcaSpETl2ySBjyAAWLMTyGBUiyvklXXGdS5IBwRnBwcZ6s1kUl07MzFiWfOo555557u6mrcfbB6To3ZzlQqDhpQLk8s8ycDgOJPfXQ1uwhFTl4NyBn38/vu43y5+k23vp924WBOXl99/cnqiio99fpCheRgqjt6+4DmT3CvNHU7xLugCTwtx6Lo3ODRdxsF3ZgASTgDiSeqkDere3pcxQnEfzm/H7h2L/z6Ki7x71vcZRMpF2dbd7Y/45emo27Ox/hM4Vs6FGpsdg6s9WeXvr0HZGwY9nRmur9Wi4GuHvPN3IcOunJ1203VbxTU2hyvz/8AE47l7G6GHW4w8nHvC/NHd1n2jspioAorgq2rfWTunk1cf9D3DJdNTwNgibG3QIoooqoASbBWEUUUV01PFuow1Crd5v8AB3HqZP2DXLwcfJ0Ppk/fPXXeb/B3HqZP2DXLwcfJ0Ppk/fPW3Rf4z18lVm7Q6KRv18nXPq/4lrDK3Pfr5OufV/xLWGVpx6Kq/VXW5fyha+tX7a3asJ3L+ULX1q/bW7U2XVKxIe3vly19T9k9N1KO3vly19T9k9N1ZFd229PMq3BoeqKXtt74LASqRtIVOlm5KrYzp1YOWx1VF2vty9VmSO2I5gOqvJ6CCAAPaKUbqxuUQiRJljLaiGD6dWMaiOWrHDJ41rbN2VG84qgix0AcM/A/JYm0dqPYMMANxqS3TxTfsvf2ORgsqdHngG1ZX28Bp9PH2U1Vi1aFuPtrpYzE5y8Y4d68h7jw9BFP2vshkDN9ALAajX3qPZO1nzP3MxzOh8kzk1lG8G1jcTs/zRwQdijl7Tz9tabtWNmglCfGMbhfSVOKyCpPRyFpL5TqLAffemekMzgGRjQ3KKnbDOLmEnTwkU+VnHPu/wDc1BrpBMUZWHNSCPSDkV1crcbC0cQVy0TsDw48CFo+9O8gtlCpgytyB+aPxiP+B/Ks7vL6SVtUjlz2k8vQOQHcK+39800jSOcsx93YB3AcKj1nbO2bHSMBIBfxPHoDy+av7Q2g+rkOf/zwHme9ekQkgAEk8AB1k8gK1Pd3Yq20IUZLNhnJ7ccsdQHL30n7kbHMk3SkeREc+luoezn7u2tErlPSyolmLaWHQZu68B7tff3Lc2DR2aahwzOQ6cSiiiiuFbQzHUW966hFFFFadPSNhzOZQiiiirqFW7zf4O49TJ+wa5eDj5Oh9Mn75667zf4O49TJ+wa5eDj5Oh9Mn7561KL/ABnr5KrN2h0Ujfr5OufV/wAS1hlbnv18nXPq/wCJawytOPRVX6q63L+ULX1q/bW7VhO5fyha+tX7a3amy6pWJD298uWvqfsnpupR298uWvqfsnpurIru23p5lW4ND1RijFFFUVOqXeTZsBhaSSPV0Y1eQQjHu16TgH0Gk613ljhfVDaRoRkAmWdjg8xxfSfo097wW5e2mUcyhx7OP2Vk1dnsK01O9khuL6X4Ef7XIbcJhnY+MAZa2GoKfv7QYujJ0OJMcF4EZ/Kzy9me6kGiitmkoIaTFuhqsWrrpqrDvToiiiirypIqbsjZT3EojT0k9SjrJqEBWq7vbEW2iC83PF27T2egch/WsnaleKOK47R0/n3LV2ZQGrlz7I1/j3qZs+wSGNY0GFX3ntJ7yakUE1EnvwOC8e/q/rXnb3kkuccyvQo48g1gyCl0VUG6b8Y12j2gw58ajEgU5gcrGiuEd4p68emu9PBBUJBGqKKKKVIq3eb/AAdx6mT9g1y8HHydD6ZP3z113m/wdx6mT9g1y8HHydD6ZP3z1qUX+M9fJVZu0Oikb9fJ1z6v+Jawytz36+Trn1f8S1hlaceiqv1V1uUP+4WvrR/wa3asM3G+Ubb1n8LVudNk1TmJD298uWvqfsnpupR298uWvqfsnpurIru23p5lWoND1RRRRVFWEVne9W6xhYyxDMROSB8zP8PYerl6dAlnC8z7K4i+Q8Dn2irtDXvopMTdDqOf3wKp1uz21keFw00PJZBRTnvBuaDmS1wesxj+D7vu7KTSK9BpKyKrZjjPUcQuAq6OWkfgkHTkV8qfsWOBpQtwWVTwBXAwf9xPId4qBRViRmNpbci/EaqvG/A4Ote3A6LRLfcOFJA2WZR8xu3qOpccuyr+e7C957P/AHlS1sHeXpYljJw6gKePFsDAI9nOrCvM9ozVAl3c5JLcs/mOvNem7Np6cxCSEAB2eXyPTkus1yW58uyuVFFZRN1sAAZBFUG8m22iKpGcNzJ4cB1Dj2/+86vJZAoLHkASfZSKb6J+naZHaR8dEVbAQ546h84acAejvyOg2DQtqJjJILtbw5k6eGvgue2/XOp4RHG6znceQGvjomiTa+IVlBGAqswxnOXRCoOeB8pz1/3dW8FyQAVPA8R2Gs2W8YRtGD5DMrEcOJTVp488eW3CnDdi61wAHmhK+7iP1ED2VZ2vsllJA2SPgSD0OY8NFW2Ptd1XOY5OLQR1GR8dUyxbR/GHtH8qlRzBuRzVPRXMiQjVdI6Bp0Uneb/B3HqZP2DXLwcfJ0Ppk/fPULbl23wScE5BiccfyTU3wcfJ0Ppk/fPW1QuxRnr5LMqWFjxfkpG/Xydc+r/iWsMrc9+vk659X/EtYZWrHoqT9VdboHTtG27pgp95Wt2rCZ/+m2k2f8m7PuSfP/A/XW7kU2XVKxIO8nk7bsz1NFj9c4+0e+m+lDwjnormwuOpZCp9jo2PaNf66u5rxjw5Du/nWPtA4S093mr1KwvuAp8t0q8zx7BUKW/Y8uA/X76jUVlF5K02wtaiiiio1KiqbbW7wmJdTpk6z1N6e/vq5r5VimqZaZ+8iNj96qtU0sVSzdyi4+9FnDWbBWbHkq2knv7K402w7PzLPA48lvwqnrGTjI9B/wCO+qyTdKYHhoPt/mK9Eg2vASWyuDdCORBAPjrdecz7HnADoml2oPMEEjw0sqZWIII5jiK0i1k1Irc8qD7xmk3xVnzjC+nUMfzpwsoSkaKSCVUA47hisH0iqIJ2RmJ4cRfQ3yW/6N01RA+QSsLQbai2a70UUVyK7BVO89xpt2/3EL7+J/UDSPTZvk/kRjtYn3D+tLPwJ8atDFcasgEjHLORwH2V6J6OxhlGHe0SfLyXnHpG8vrS32QB5+a409bF2d8HHRsfLMaSSKfmFy+FPYdAjJHa1J9jfmFtSKmscVZl1aSOtQ3k57yDjqxV1u9O/TB5WLG4DEMTkkq3HUe3gfYR2irO2o3SUbwOAv4G/wArqDYcjYqxhPE28Rb52TVRRRXmS9OVbvG+LSc//bYe8Y+2rrwfR42db94c++VyP1EUs763Gmzf/cVX6wY/qU067tWvRWduh4FYkz6SoJ/WTW7s8WhJ7/JZFabygdyh7+vjZ1z3oB73UfbWK2lmZM46sdXbn+Va74T7jTs9x+O8a/W1n9iljwUbu/CjcnONAi/X0v8AIVrwi4WdIbZqs8Kmzui2nP1CXTIPz0AJ+mr1rGxL7praGX/UjRj6So1fWzSr4ddkcbe5A/Ghc/Xj/wD6178FW0+ktGiPxoXI/NfLr9bpB7KWcJITcKR4Ttn9LYMw5xMsns4o36nz7Ki7IvhLBHJniygn08m+sDTjd2qyxvG/xXVkb0MCD+o1hK27RPJC/wAeJip9hwT6Ov21XFC2tIjLsJGmV/MJ0tc6iaZQ3FpfO3kVqOoUahWZUVN6rfq/t+pUfWs/k/u+labqFGoVmVFHqt+r+36ketZ/J/d9K03UKNQrMqvt1dmWkzMLu4aDlpwFAbty7AhfQQPTTXejAaLmX9v1JzPSgvdhEX7vpTdwznhmvuodter3wZ2qwNNE91cAcliaBi3HHDyMHHPhk9xpMlFip0tHfKR1F7cH3GLNRt9HWv7Mp+H6lYf6QPj7UQH/AG+lOOoUahSZ0lh+JefpLf8A8VHSWH4l5+kt/wDxU/1Z/UPw/UovWb9MfEf6pz1CjUKTOksPxLz9Jb/+KpWzLC0uJViiivWduQ6W39pJ6LgAOZpD6M2zMh+H6ko9JSTYRj4j/Ve99G/uvzv4abt1t3YzGqvGyjQoy5AL9JnWGj1PoHkqV4KcMAQMksubx7rwQ3NtawMXeR/whcgkamVAuUUcBhzyzxz2VrVpY9GCSevOABwAJIAIGWHEnBycsa2YY/wtMyEG9r52txvpmsp7jVVUkzm20yvfhzyX5+2tY9DPLEDqEbsobtAJAPtFMp2K3wPZ8kYBYvMxOAMDpFxk58rGk++pHhJ2fpfpeXSOSQMnI0rpYtjSjfGGkE5+N2457duLYW9jFOLhiluHHRmJAOkY5BDqxzlP1VflLpYwG6nuvwzyuPms2JjYZXF2gtxtxFs7H5K51CjUKTOksPxLz9Jb/wDio6Sw/EvP0lv/AOKuY9Wf1D8P1LpvWb9MfEf6qZvWnTz2tqP8yQFu4E6c/RMh9laj6KzHwdbOSW+luEDCKEaY9ZUnLjSMlQATpEh4D549unVEIWwDdNN7ceavb103/I4WJ4clnfhgvfJt4R1s0h/NARf2n91MfgRsNFjJJjjLM2PQihP2g9Zr4Rdp9NfyY4rEBEPzMl/rs49lbxujsj4LZQQkYZI11flHyn+uWq9CFUmKj79bB+GWM0QGX06o/wAtPKUe0jT6GNYl4OdtdBeqGOEnHRtnqJOYyfz8D881+jK/PXhQ3a+CXzFRiKfMsZHUSfwijvDnPcHWnytuEyJ1sk+ba3yVGa3t45JrriBGEOEPzWcnho4huHMEcRmk/wAIdh5UV8ilVl/BzL1pImVIbHX5LIe+Lvq2j3gklsvhcU6wSALFdFojIMpnRJhQSpOrgcEeWAcacjjuzP08MlrOG6GXgHkZBKZZGMvSGPJZFcuhUnI1BRk66rMJYQ4ahTyAPBa7Qqgh3YunUMltMysAVYRsQQRkEEDiCK9+KV55rP8Aon/lVtsPfu62WGsZI0k6JjoLFh5J4gLjmhzqHc2OrFW39sk/m8X0nro4qiWVuJrR4rlJ6SCF+B7iPclPxSvPNZ/0T/yo8UrzzWf9E/8AKmz+2SfzeL6T0f2yT+bxfSepcc/sjxUO6pfbPglPxSvPNZ/0T/yo8UrzzWf9E/8AKmz+2SfzeL6T0f2yT+bxfSejHP7I8Ubql9s+CWrPYO0IW1RQ3UZ7USRffjnTHbbY2oQFuLI3Sdk1uc+xgMD0kGvX9sk/m8X0no/tkn83i+k9McJXasClYYGdmQ+CZR4ObS5iV2t3tZGALIj/ABCerByv6h7KUd6vBe9tG00MnSxoMsrDDKOs8ODAczy9tSD4ZJ/9CL6T1Rbf3+urtSjsqRnmkYwDjj5RJLEd2cd1NiZUB2Zy8U6eSkc3IZ9wslumzwY3IW/UHnIkiD06dQ5fkGlOrvdO0czrMiluhZSADgu54Rxqe1m59QUMTwFW5RdhCz6ckStI5rSNmbPNzta4uHUhLfESEEaWK9+kEkHieeCMZOBhyudWAVGSDy/lkju66g7s7La3tY43JZwCXYnOWZi7HP5TH+vOul9tONGAaYIQwUrlTkvnQCCCR8ViOXI1ivOJ1hwyXSxtwNudTmVTb07CNzbjKtzDFMeVzJAIBycZXI1Y5kDgAcv3/QrfOmNIjSJFAJIAEangTxIyW49dajt7eOOF0kaYiJCM6CCCzICqEKSzgpIJCMclByOGrI95toLNKjB9ZEUaO/leWyjDNlwGOeHEgfbV2kDr56LN2gWYbDW4UaSV0hMLqqgssoynltqTC4fGdGkhscqq7qXC8OZ4DH2f+9dSmlUA445UZLD4pyCdOD3Y49RPCrbcvZgZpL+YHobUMyj8d0GofR4HP4xXsNOrJxDGQNSotn0xnlBPZb9gJgt2l2fbJb25h+EhRPMj5LOXYII4kU5d8jT+YPxgRdTb3MtvczvBLCsWBGJl0s7nIAxk5XUU8oc8nsyaTbe7sss8bXC28sU7hekhVkeFmXEbCTJMieSoycjHHSvCqDwgbS0CKxRy4gAaZySTJKwySxPEnymY98mOquasCuuuQoXg92IbzaMSt5Sq3TSk9YQhuP5TlB+ca/R1Z74G92ugtDcOMPc4K90a50fSJZvQVrQqvMFgqcjrlFLPhB3UF/aMigdKnlwn/cB8UnqDDK+0HqpmopxF0wG2a/NW6W3RaTssynoZQYrhGB4DiMkc8qS2RzwWHOm/bgkTXCI+nlkInFwUKqsaLoWZ3jYmd0DDqAVlDKpJXPXwwbj6GN9Avkt/fqPmnkJPQeAbvwesmqncfehmj+BtL0UmMWs2FOgkg9EdQI0kgYH5vA6aqPbYq41wcFZ7X2SNpQN0ckct1aEJ0seNM4Khxgg4BOTjjgOG6mpDhmzlWBDLwYEYORwPA8jnmOqn3Z9sItoSFpHSC0VpZWbUgZ5fJTUi4jbC6iGVRqwOBNRdrbFXacYurZDFdadTRsNPTKCVDqTgHOMBuvk2OBqalqTA7u4qpWUjalljkRolGiuUcxyUcFXU4KkEEEcxg8Qe6utdNHI2RuJpXHyxPidgeLFFFFdrRFaRRIxRCwDMBnSCeJ0jngdVPUYzU7YO7st4zrFoyiFzqbHAcMDvz7O0iq0RkjUAcDGTg4GeWT1V7nwrsI2LLkhWxp1LnAJHVkY4Uybi2Ju5GtHmeOFx0jIuny2QrgAsDg44/m1G5xaC46KZjA8hg1+7Kl2obf8AB/BxIPwY6TpMfH+dpx82uezNqyW7l4W0sVK5wp4MMEYYEVqc3gftccJZwe3VGf1aKoU8GkYmMfSXD4UsAIAgOCwUdIzEDUVIB09YPKoW1ERFvmrTqOdrrgD3FLm725txdkFEZYhzlZTjA/FHORu5faRWx7B3Zht44wi8EGVDqmQzDDuTjOtgcHjgAYGBXu22elnFkAMUVY1yQDoBAVNTE54knnnjgdQqg363uNo5SFGkkKq75Z9EagkLkIfnHOeIB4ZzwFU3yPndhbotGKGOlbidrxTosoOcEHBwe44zj9YrOdq7zRIhWYrPLKArxxKHyVJwFkOVGHJYHLFdWAoIzXzbO+UDWaW9o2GnUB9Othbq2BJnmRjJGkchk9mem7G6ctrtTCpI9vHGQskmMAuoJMeOGdWVwOonPVlGRhgJd92TpJTIQ1nvOtrpZfYd5tJFmQLo6UxLGCfwXznd89p4sxJZieXKnG68FcIjkEbKpZERWdNWjSSZHzq+O3bwxjA4Uy7O2XDYxysZG0sxlkklcHiQASWOAAAAKzneHeufa8ptLDKWw4TTEEax39YQ8cJ8ZuvAzUctWR2cgFJDQtObhcnVUm1bOPaN6tvYhVtbdQrTBAMgfGct/mZIOnPM5PLJq2vB0y9FYkLHZx5MM0RWOdJVdWYysRkMmrDeTnUzauOR5hS3MaWVtLGtvJI0UsnSYknfQNQRlUjkRjPB9OgYHFo9hsxJFee+ZZYYQrJedJKrSoVAWIp14zhl56mK8WLGsp8jnnE5a8cbYxhaF7s7qKwsRc6Jld8i2hmnMgVmXBdUACquCx1YyVxxGvBV9yt2n2jehXyUz0k79eM5PH8Z24e0nqqPt7bM20boFVJLHRDEOOATwHZqJ4k/YBjddxd0V2fbCPgZX8qVx85sch/tXkPaeZNPjZfMpJH2CYY4woAAAAGAByAHIAdleqKKtKoiiiihC8SxBlKsAysCCCMgg8CCDzBFYD4RdwGsJOkiBNs58k8SYyfmMez8VuvkeIyf0DXG8skljaOVQ6OMMrDIIPaKa5t09rsJWH7A21DtAR298cSoyaJCSBOFbPRS4I1E5OM8ycjDZ1Wtrst4Y5Lq5mltXhMiqq6WSOJnGEgR+BLYVRzXiBpyBpo/CB4NZLEmWEGS1PXzMWep+1ex/YePE8Nj73RyosG0V6RFI6OfALxEYxqyDrXgM5ByODBhyqOYQrbXA5q9urOLaKR/CV+C3borxycMSKWZY9YzwJ0khCdWPikjIChtbZU9m+i4Q4Jwsg4q3obrPccN3U8b72st1ESsYkiboxC0bqyuGdmkkdjgJoRdIz5IErnVx4fG3qlb4Y8yQSWcOEZMEhnzgpG5BEpGRxZQCcEaAc06Gd8RuwqGenjnGGQJCRwRkHNd7SYI6syCRQclGJAbuJXjTNe7j20zj4NI1pMyhhbzgjIPLTxLY/JL45YHKqltgz2jE3dnJNGPnwyYx7VVuH5Sr6a2Y9pscLPFisGXY8jTeIgjvVk3g+nKwNE0cpm5hSfwZ6PpNLk8vJ6z1kDrFMm73g3mSMSgiK4GiWGTU2VJHlRSxkYwOIJHE6uzhXbdTwm7LiiEKCS2AJJDqz+UeZLoWye845dXKm6031sZPiXduc9RlQH6LEH9VRvrHOyBViPZzGG5Gan26yLgvliwGoKQVQ4441YJXJPVnAHCplRBteH/AFov0ifzrxLt63UZaeFR2mVB/wAmqpKvAWUi6tEkXS6hhkNg8sqQy5HXggHj2VFuthQyGQumrpVRJAScMI2Zl4A9rH01VXnhI2dFzuom7oyZP3Yalq88NUbHRZ201w/VkaR9FdTn3Ckx4eKXd4uCfLbYkMchkSNVcoI8jPBRxCqOSjPUAM9dUe9XhHtLHKs3STD/ACoyCR+WeUY9PHsBpKvpdrXqlrmZLC3x5QB0cO/DavYzqO6pUO58VhA01tCtzOqllaVuwE5RVBGewDBOfjVC+o5KZkFlX3Vte7VPS3zG2tF8pYVDZPYQuCSf9zDP4q8a+305FqDbW+LCMgyxDWrzxOmWk1q2cAk5XOrKeXwyo7TOZ1t7sXl0iTr0Z6JviSYJwIUU61JV1IwWB0nOMkSpZ02bDKt5cfCFmJZI+jCuxbPSDCtjSx4k8BktnOrFVi4k5qwABouT7Lt9SX0FwYoDGVuJOOZgAunGpf7wnm68dS8PLyaRN6N6DdsscS9Hbx4WGFR+aCQObHOAByzgZJJPjbu8U+0JVXSdOdMMEYJA6gAB8ZscM45cgBwrVPB14MBaYuLoBrjmq8CsPoPJpP8AdyHIdZMjGEpj3hq9+DHwefA1+EXA/wCoccF4HoVPV+WRzPVyHWToFFFWwLKoTc3KKKKKVIiiiihCKKKKELy6AggjIPAg9dZXvr4HAxaawwp5mAnCn1bHgn5J8nsK8q1aikIB1Tg4jRfmbZe3rrZ8jIMrg/hIJVOk/lIcFSR84Yz3imi12vZXiRxavgmmUS/B3wYJGByRqAGlTx4ZUcT5LVrO8W6VtfJpuIwxA8lxwdPyXHEDu5dorKN4/AvcREtaMLhPxTpWQe/Cv6QV9FV3RclYbKDqrSTdsuq20kAjSRn/AAqFpRoIaUapdIwWn6MgFV8mIDJzive7t3eTgKJDE9tpgnLgMrMrnUwBGSRCqngy5MoJOF455Z7avLB+jVpYSOcTqcfo5Bj2gD00yWnhS1KyXNuCH+O0DtGx4AZIznOAB8ccBjlwqEtKlBCYti3H/wAgqPcWkEkcjSqJdPlAR/FZgwJ8o5HBhgjrqPfbrbNaZ4Ut5XkjUPIIWfCA8VzrcAsRyUZPdXvd3ffZ0USxJJJEi50rKhOkE5IDICCMknic8fd2tr2Bbi4mtbu1JuQupZJANDoCFcY4kHOSpA4jgeqmZgp2VlRJursljGENy/SoZI9AyGVfjHJj4acEEHBBBFT7TcDZphacLOUQSEhmKsOi1BxpCqQQUYYNcY9zoh0MfwiB4Uilic/CAjv02dbqFBC6c8FJIOBnmad22vbqOM8AHP8AvY+vmedKTySBJtpY2QleOPZzM8YiZhK4YhZSMMF1SBtIYFgBkdhxReb0zJa3PQIkEltKUaOKAsoVSAWMhUIufKIyoPk8jmpku2bSO9e6N9D5UYiMaKXyFOQSyMfKyB1YwOVUt3vfs9HnZEuLg3BzIpPRxtjkCvA4xw4qSQTnOTRqhS9sxsLyPRIXS5gV4zKj3GgowcgIuSiyLpQlVxh2GOHBrtNqLBbhrgLaorMsauw/u1OIuAYnVoC5UZORyrM7rwkThdFtHDax8sRqCcc/jEaes/N6zVds3d+92i+qNJZiecrk6R/+Rzj2A+ynYCckmIDNXdzvzFbK0ezotJYktPIMlic5KpyHM8wAM/Eqn2Hu1d7TmJQM5J/CTSE6V/Kc8z/tXJ7gK0bdnwKRph71+lb/AEkyEH5TcGf6o7jWlWtqkaBI1VEUYVVAAA7ABwFWGxc1A6Xklzc3wfwbPXK/hJiMNKw494QfMXuHE9ZNNFFFTAWUBN9UUUUUqRFFFFCEUUUUIRRRRQhFFFFCEUUUUIUXaGyop10TRJKvY6qw9mRwpM2p4GLGXjH0kB/2PqH0ZNWPYRRRSEA6pQ4jRK974Cph/c3MT90iOn61L/8AFJ21tzJ7csJGiOnnpZz/AMoOyiio3MAUrXklULxYJBA4cK7WliZDhdOe/h29gPZRRUSnTZsbwV3VzkrJAoHPLyfqAj4++mrZ/gJXh090T2iKML9Zy3/FFFTBgVd0jrpu2R4MrC3wVgEjD50pMh9OG8kH0AU0qoAwOAHLuoop4FlGSTqvtFFFKkRRRRQhFFFFCEUUUUIX/9k="/>
          <p:cNvSpPr>
            <a:spLocks noChangeAspect="1" noChangeArrowheads="1"/>
          </p:cNvSpPr>
          <p:nvPr/>
        </p:nvSpPr>
        <p:spPr bwMode="auto">
          <a:xfrm>
            <a:off x="304800" y="-79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en-US">
              <a:latin typeface="Calibri" pitchFamily="34" charset="0"/>
            </a:endParaRPr>
          </a:p>
        </p:txBody>
      </p:sp>
      <p:grpSp>
        <p:nvGrpSpPr>
          <p:cNvPr id="2056" name="Group 9"/>
          <p:cNvGrpSpPr>
            <a:grpSpLocks/>
          </p:cNvGrpSpPr>
          <p:nvPr/>
        </p:nvGrpSpPr>
        <p:grpSpPr bwMode="auto">
          <a:xfrm>
            <a:off x="8004175" y="5214938"/>
            <a:ext cx="949325" cy="1154112"/>
            <a:chOff x="844345" y="1405755"/>
            <a:chExt cx="3581400" cy="4286250"/>
          </a:xfrm>
        </p:grpSpPr>
        <p:sp>
          <p:nvSpPr>
            <p:cNvPr id="9" name="Oval 8"/>
            <p:cNvSpPr/>
            <p:nvPr/>
          </p:nvSpPr>
          <p:spPr>
            <a:xfrm>
              <a:off x="1341431" y="2909184"/>
              <a:ext cx="2635144" cy="24231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9" name="Picture 10" descr="http://ornithologyexchange.org/forums/uploads/fe29647825ddec07fb4bfd89153fa2df.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345" y="1405755"/>
              <a:ext cx="3581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7" name="TextBox 10"/>
          <p:cNvSpPr txBox="1">
            <a:spLocks noChangeArrowheads="1"/>
          </p:cNvSpPr>
          <p:nvPr/>
        </p:nvSpPr>
        <p:spPr bwMode="auto">
          <a:xfrm>
            <a:off x="360363" y="1489075"/>
            <a:ext cx="8534400" cy="1331913"/>
          </a:xfrm>
          <a:prstGeom prst="rect">
            <a:avLst/>
          </a:prstGeom>
          <a:blipFill dpi="0" rotWithShape="1">
            <a:blip r:embed="rId5">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800"/>
              </a:lnSpc>
            </a:pPr>
            <a:r>
              <a:rPr lang="fr-FR" altLang="en-US" sz="4800" b="1">
                <a:latin typeface="Calibri" pitchFamily="34" charset="0"/>
              </a:rPr>
              <a:t>An Innovative Sea Lamprey Barrier in Quebec</a:t>
            </a:r>
            <a:endParaRPr lang="en-US" altLang="en-US" sz="4800" b="1">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0" y="675432"/>
            <a:ext cx="6377052" cy="830997"/>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en-US" sz="2400" b="1" dirty="0" smtClean="0">
                <a:latin typeface="Calibri" pitchFamily="34" charset="0"/>
              </a:rPr>
              <a:t>Essai du fonctionnement réalisé le 22/11/2013 </a:t>
            </a:r>
            <a:r>
              <a:rPr lang="en-US" altLang="en-US" sz="2400" b="1" dirty="0" smtClean="0">
                <a:latin typeface="Calibri" pitchFamily="34" charset="0"/>
              </a:rPr>
              <a:t>à Notre-Dame-de-</a:t>
            </a:r>
            <a:r>
              <a:rPr lang="en-US" altLang="en-US" sz="2400" b="1" dirty="0" err="1" smtClean="0">
                <a:latin typeface="Calibri" pitchFamily="34" charset="0"/>
              </a:rPr>
              <a:t>Stanbridge</a:t>
            </a:r>
            <a:r>
              <a:rPr lang="en-US" altLang="en-US" sz="2400" b="1" dirty="0">
                <a:latin typeface="Calibri" pitchFamily="34" charset="0"/>
              </a:rPr>
              <a:t>, Québec</a:t>
            </a:r>
          </a:p>
        </p:txBody>
      </p:sp>
      <p:sp>
        <p:nvSpPr>
          <p:cNvPr id="7172" name="TextBox 4"/>
          <p:cNvSpPr txBox="1">
            <a:spLocks noChangeArrowheads="1"/>
          </p:cNvSpPr>
          <p:nvPr/>
        </p:nvSpPr>
        <p:spPr bwMode="auto">
          <a:xfrm>
            <a:off x="0" y="1506429"/>
            <a:ext cx="6377052" cy="830262"/>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First tested 11/22/2013 </a:t>
            </a:r>
            <a:r>
              <a:rPr lang="en-US" altLang="en-US" sz="2400" b="1" dirty="0" smtClean="0">
                <a:latin typeface="Calibri" pitchFamily="34" charset="0"/>
              </a:rPr>
              <a:t>in</a:t>
            </a:r>
          </a:p>
          <a:p>
            <a:pPr eaLnBrk="1" hangingPunct="1"/>
            <a:r>
              <a:rPr lang="en-US" altLang="en-US" sz="2400" b="1" dirty="0" smtClean="0">
                <a:latin typeface="Calibri" pitchFamily="34" charset="0"/>
              </a:rPr>
              <a:t>Notre-Dame-de-</a:t>
            </a:r>
            <a:r>
              <a:rPr lang="en-US" altLang="en-US" sz="2400" b="1" dirty="0" err="1" smtClean="0">
                <a:latin typeface="Calibri" pitchFamily="34" charset="0"/>
              </a:rPr>
              <a:t>Stanbridge</a:t>
            </a:r>
            <a:r>
              <a:rPr lang="en-US" altLang="en-US" sz="2400" b="1" dirty="0">
                <a:latin typeface="Calibri" pitchFamily="34" charset="0"/>
              </a:rPr>
              <a:t>, Quebec</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25400" y="0"/>
            <a:ext cx="4340225" cy="1200150"/>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Promenade </a:t>
            </a:r>
            <a:r>
              <a:rPr lang="en-US" altLang="en-US" sz="2400" b="1" dirty="0" err="1">
                <a:latin typeface="Calibri" pitchFamily="34" charset="0"/>
              </a:rPr>
              <a:t>surplombant</a:t>
            </a:r>
            <a:r>
              <a:rPr lang="en-US" altLang="en-US" sz="2400" b="1" dirty="0">
                <a:latin typeface="Calibri" pitchFamily="34" charset="0"/>
              </a:rPr>
              <a:t>  la </a:t>
            </a:r>
            <a:r>
              <a:rPr lang="en-US" altLang="en-US" sz="2400" b="1" dirty="0" err="1">
                <a:latin typeface="Calibri" pitchFamily="34" charset="0"/>
              </a:rPr>
              <a:t>barrière</a:t>
            </a:r>
            <a:r>
              <a:rPr lang="en-US" altLang="en-US" sz="2400" b="1" dirty="0">
                <a:latin typeface="Calibri" pitchFamily="34" charset="0"/>
              </a:rPr>
              <a:t> </a:t>
            </a:r>
            <a:r>
              <a:rPr lang="en-US" altLang="en-US" sz="2400" b="1" dirty="0" err="1">
                <a:latin typeface="Calibri" pitchFamily="34" charset="0"/>
              </a:rPr>
              <a:t>donnant</a:t>
            </a:r>
            <a:r>
              <a:rPr lang="en-US" altLang="en-US" sz="2400" b="1" dirty="0">
                <a:latin typeface="Calibri" pitchFamily="34" charset="0"/>
              </a:rPr>
              <a:t> </a:t>
            </a:r>
            <a:r>
              <a:rPr lang="en-US" altLang="en-US" sz="2400" b="1" dirty="0" err="1">
                <a:latin typeface="Calibri" pitchFamily="34" charset="0"/>
              </a:rPr>
              <a:t>accès</a:t>
            </a:r>
            <a:r>
              <a:rPr lang="en-US" altLang="en-US" sz="2400" b="1" dirty="0">
                <a:latin typeface="Calibri" pitchFamily="34" charset="0"/>
              </a:rPr>
              <a:t> aux </a:t>
            </a:r>
            <a:r>
              <a:rPr lang="en-US" altLang="en-US" sz="2400" b="1" dirty="0" err="1">
                <a:latin typeface="Calibri" pitchFamily="34" charset="0"/>
              </a:rPr>
              <a:t>panneaux</a:t>
            </a:r>
            <a:r>
              <a:rPr lang="en-US" altLang="en-US" sz="2400" b="1" dirty="0">
                <a:latin typeface="Calibri" pitchFamily="34" charset="0"/>
              </a:rPr>
              <a:t>  </a:t>
            </a:r>
            <a:r>
              <a:rPr lang="en-US" altLang="en-US" sz="2400" b="1" dirty="0" err="1">
                <a:latin typeface="Calibri" pitchFamily="34" charset="0"/>
              </a:rPr>
              <a:t>faits</a:t>
            </a:r>
            <a:r>
              <a:rPr lang="en-US" altLang="en-US" sz="2400" b="1" dirty="0">
                <a:latin typeface="Calibri" pitchFamily="34" charset="0"/>
              </a:rPr>
              <a:t>  de grillage.</a:t>
            </a:r>
          </a:p>
        </p:txBody>
      </p:sp>
      <p:sp>
        <p:nvSpPr>
          <p:cNvPr id="8196" name="TextBox 3"/>
          <p:cNvSpPr txBox="1">
            <a:spLocks noChangeArrowheads="1"/>
          </p:cNvSpPr>
          <p:nvPr/>
        </p:nvSpPr>
        <p:spPr bwMode="auto">
          <a:xfrm>
            <a:off x="25400" y="1211263"/>
            <a:ext cx="4340225" cy="831850"/>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Walkway on top of barrier which provides access to screen panels</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12700" y="395288"/>
            <a:ext cx="3206750" cy="3784600"/>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latin typeface="Calibri" pitchFamily="34" charset="0"/>
              </a:rPr>
              <a:t>Des cylindres en aluminium flottant au gré du courant contrôlent  les panneaux  faits  de grillage, en cas d’un trop haut niveau d’eau les panneaux tombent automatiquement à la renverse.</a:t>
            </a:r>
          </a:p>
        </p:txBody>
      </p:sp>
      <p:sp>
        <p:nvSpPr>
          <p:cNvPr id="9220" name="TextBox 3"/>
          <p:cNvSpPr txBox="1">
            <a:spLocks noChangeArrowheads="1"/>
          </p:cNvSpPr>
          <p:nvPr/>
        </p:nvSpPr>
        <p:spPr bwMode="auto">
          <a:xfrm>
            <a:off x="0" y="4179888"/>
            <a:ext cx="3187700" cy="2678112"/>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latin typeface="Calibri" pitchFamily="34" charset="0"/>
              </a:rPr>
              <a:t>Cylindrical, aluminum trip-floats that release screen panels, once raised by high water.  The panels are automatically released and fall down flat.</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10486" y="2600128"/>
            <a:ext cx="3433514" cy="2308324"/>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Ce </a:t>
            </a:r>
            <a:r>
              <a:rPr lang="en-US" sz="2400" b="1" dirty="0" err="1">
                <a:ln w="0">
                  <a:noFill/>
                </a:ln>
                <a:effectLst>
                  <a:innerShdw blurRad="114300">
                    <a:prstClr val="black"/>
                  </a:innerShdw>
                </a:effectLst>
                <a:latin typeface="+mn-lt"/>
              </a:rPr>
              <a:t>mécanisme</a:t>
            </a:r>
            <a:r>
              <a:rPr lang="en-US" sz="2400" b="1" dirty="0">
                <a:ln w="0">
                  <a:noFill/>
                </a:ln>
                <a:effectLst>
                  <a:innerShdw blurRad="114300">
                    <a:prstClr val="black"/>
                  </a:innerShdw>
                </a:effectLst>
                <a:latin typeface="+mn-lt"/>
              </a:rPr>
              <a:t> </a:t>
            </a:r>
            <a:r>
              <a:rPr lang="en-US" sz="2400" b="1" dirty="0">
                <a:latin typeface="+mn-lt"/>
              </a:rPr>
              <a:t>à </a:t>
            </a:r>
            <a:r>
              <a:rPr lang="en-US" sz="2400" b="1" dirty="0" err="1">
                <a:latin typeface="+mn-lt"/>
              </a:rPr>
              <a:t>sûreté</a:t>
            </a:r>
            <a:r>
              <a:rPr lang="en-US" sz="2400" b="1" dirty="0">
                <a:latin typeface="+mn-lt"/>
              </a:rPr>
              <a:t> </a:t>
            </a:r>
            <a:r>
              <a:rPr lang="en-US" sz="2400" b="1" dirty="0" err="1">
                <a:latin typeface="+mn-lt"/>
              </a:rPr>
              <a:t>intégrée</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empêche</a:t>
            </a:r>
            <a:r>
              <a:rPr lang="en-US" sz="2400" b="1" dirty="0">
                <a:ln w="0">
                  <a:noFill/>
                </a:ln>
                <a:effectLst>
                  <a:innerShdw blurRad="114300">
                    <a:prstClr val="black"/>
                  </a:innerShdw>
                </a:effectLst>
                <a:latin typeface="+mn-lt"/>
              </a:rPr>
              <a:t> la </a:t>
            </a:r>
            <a:r>
              <a:rPr lang="en-US" sz="2400" b="1" dirty="0" err="1">
                <a:ln w="0">
                  <a:noFill/>
                </a:ln>
                <a:effectLst>
                  <a:innerShdw blurRad="114300">
                    <a:prstClr val="black"/>
                  </a:innerShdw>
                </a:effectLst>
                <a:latin typeface="+mn-lt"/>
              </a:rPr>
              <a:t>barrière</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d’agir</a:t>
            </a:r>
            <a:r>
              <a:rPr lang="en-US" sz="2400" b="1" dirty="0">
                <a:ln w="0">
                  <a:noFill/>
                </a:ln>
                <a:effectLst>
                  <a:innerShdw blurRad="114300">
                    <a:prstClr val="black"/>
                  </a:innerShdw>
                </a:effectLst>
                <a:latin typeface="+mn-lt"/>
              </a:rPr>
              <a:t> comme un </a:t>
            </a:r>
            <a:r>
              <a:rPr lang="en-US" sz="2400" b="1" dirty="0" err="1">
                <a:ln w="0">
                  <a:noFill/>
                </a:ln>
                <a:effectLst>
                  <a:innerShdw blurRad="114300">
                    <a:prstClr val="black"/>
                  </a:innerShdw>
                </a:effectLst>
                <a:latin typeface="+mn-lt"/>
              </a:rPr>
              <a:t>vrai</a:t>
            </a:r>
            <a:r>
              <a:rPr lang="en-US" sz="2400" b="1" dirty="0">
                <a:ln w="0">
                  <a:noFill/>
                </a:ln>
                <a:effectLst>
                  <a:innerShdw blurRad="114300">
                    <a:prstClr val="black"/>
                  </a:innerShdw>
                </a:effectLst>
                <a:latin typeface="+mn-lt"/>
              </a:rPr>
              <a:t> barrage advenant  son obstruction ou un trop haut niveau d’eau.</a:t>
            </a:r>
          </a:p>
        </p:txBody>
      </p:sp>
      <p:sp>
        <p:nvSpPr>
          <p:cNvPr id="4" name="Rectangle 3"/>
          <p:cNvSpPr/>
          <p:nvPr/>
        </p:nvSpPr>
        <p:spPr>
          <a:xfrm>
            <a:off x="5710486" y="4908452"/>
            <a:ext cx="3433514" cy="1938992"/>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This failsafe mechanism prevents the barrier from becoming a dam if clogged or under high water conditions. </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Dams\Morpion\Images\5-1-14 (Highwater)\Mayors Photos\dscf1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8975"/>
            <a:ext cx="48387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552700"/>
            <a:ext cx="43053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L:\Dams\Morpion\Images\5-1-14 (Highwater)\Mayors Photos\dscf1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0"/>
            <a:ext cx="43053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7000" y="825562"/>
            <a:ext cx="4711700" cy="451406"/>
          </a:xfrm>
          <a:prstGeom prst="rect">
            <a:avLst/>
          </a:prstGeom>
          <a:blipFill dpi="0" rotWithShape="1">
            <a:blip r:embed="rId5" cstate="print">
              <a:alphaModFix amt="65000"/>
              <a:lum bright="70000" contrast="-70000"/>
              <a:extLst/>
            </a:blip>
            <a:srcRect/>
            <a:tile tx="0" ty="0" sx="100000" sy="100000" flip="none" algn="tl"/>
          </a:blipFill>
        </p:spPr>
        <p:txBody>
          <a:bodyPr>
            <a:spAutoFit/>
          </a:bodyPr>
          <a:lstStyle/>
          <a:p>
            <a:pPr fontAlgn="auto">
              <a:lnSpc>
                <a:spcPts val="2800"/>
              </a:lnSpc>
              <a:spcBef>
                <a:spcPts val="0"/>
              </a:spcBef>
              <a:spcAft>
                <a:spcPts val="0"/>
              </a:spcAft>
              <a:defRPr/>
            </a:pPr>
            <a:r>
              <a:rPr lang="en-US" sz="3200" b="1" dirty="0">
                <a:ln w="0">
                  <a:noFill/>
                </a:ln>
                <a:effectLst>
                  <a:innerShdw blurRad="114300">
                    <a:prstClr val="black"/>
                  </a:innerShdw>
                </a:effectLst>
                <a:latin typeface="+mn-lt"/>
              </a:rPr>
              <a:t>ZUT ALORS! CRUE SUBITE!</a:t>
            </a:r>
          </a:p>
        </p:txBody>
      </p:sp>
      <p:sp>
        <p:nvSpPr>
          <p:cNvPr id="6" name="Rectangle 5"/>
          <p:cNvSpPr/>
          <p:nvPr/>
        </p:nvSpPr>
        <p:spPr>
          <a:xfrm>
            <a:off x="127000" y="1428932"/>
            <a:ext cx="4711700" cy="451406"/>
          </a:xfrm>
          <a:prstGeom prst="rect">
            <a:avLst/>
          </a:prstGeom>
          <a:blipFill dpi="0" rotWithShape="1">
            <a:blip r:embed="rId6" cstate="print">
              <a:alphaModFix amt="65000"/>
              <a:lum bright="70000" contrast="-70000"/>
              <a:extLst/>
            </a:blip>
            <a:srcRect/>
            <a:tile tx="0" ty="0" sx="100000" sy="100000" flip="none" algn="tl"/>
          </a:blipFill>
        </p:spPr>
        <p:txBody>
          <a:bodyPr>
            <a:spAutoFit/>
          </a:bodyPr>
          <a:lstStyle/>
          <a:p>
            <a:pPr fontAlgn="auto">
              <a:lnSpc>
                <a:spcPts val="2800"/>
              </a:lnSpc>
              <a:spcBef>
                <a:spcPts val="0"/>
              </a:spcBef>
              <a:spcAft>
                <a:spcPts val="0"/>
              </a:spcAft>
              <a:defRPr/>
            </a:pPr>
            <a:r>
              <a:rPr lang="en-US" sz="3200" b="1" dirty="0">
                <a:ln w="0">
                  <a:noFill/>
                </a:ln>
                <a:effectLst>
                  <a:innerShdw blurRad="114300">
                    <a:prstClr val="black"/>
                  </a:innerShdw>
                </a:effectLst>
                <a:latin typeface="+mn-lt"/>
              </a:rPr>
              <a:t>OH NO! FLASH FLOOD!</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5210175" y="3717925"/>
            <a:ext cx="3933825" cy="1570038"/>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La </a:t>
            </a:r>
            <a:r>
              <a:rPr lang="en-US" altLang="en-US" sz="2400" b="1" dirty="0" err="1">
                <a:latin typeface="Calibri" pitchFamily="34" charset="0"/>
              </a:rPr>
              <a:t>barrière</a:t>
            </a:r>
            <a:r>
              <a:rPr lang="en-US" altLang="en-US" sz="2400" b="1" dirty="0">
                <a:latin typeface="Calibri" pitchFamily="34" charset="0"/>
              </a:rPr>
              <a:t> </a:t>
            </a:r>
            <a:r>
              <a:rPr lang="en-US" altLang="en-US" sz="2400" b="1" dirty="0" err="1">
                <a:latin typeface="Calibri" pitchFamily="34" charset="0"/>
              </a:rPr>
              <a:t>est</a:t>
            </a:r>
            <a:r>
              <a:rPr lang="en-US" altLang="en-US" sz="2400" b="1" dirty="0">
                <a:latin typeface="Calibri" pitchFamily="34" charset="0"/>
              </a:rPr>
              <a:t> </a:t>
            </a:r>
            <a:r>
              <a:rPr lang="en-US" altLang="en-US" sz="2400" b="1" dirty="0" err="1">
                <a:latin typeface="Calibri" pitchFamily="34" charset="0"/>
              </a:rPr>
              <a:t>démontable</a:t>
            </a:r>
            <a:r>
              <a:rPr lang="en-US" altLang="en-US" sz="2400" b="1" dirty="0">
                <a:latin typeface="Calibri" pitchFamily="34" charset="0"/>
              </a:rPr>
              <a:t> à </a:t>
            </a:r>
            <a:r>
              <a:rPr lang="en-US" altLang="en-US" sz="2400" b="1" dirty="0" err="1">
                <a:latin typeface="Calibri" pitchFamily="34" charset="0"/>
              </a:rPr>
              <a:t>l’aide</a:t>
            </a:r>
            <a:r>
              <a:rPr lang="en-US" altLang="en-US" sz="2400" b="1" dirty="0">
                <a:latin typeface="Calibri" pitchFamily="34" charset="0"/>
              </a:rPr>
              <a:t> </a:t>
            </a:r>
            <a:r>
              <a:rPr lang="en-US" altLang="en-US" sz="2400" b="1" dirty="0" err="1">
                <a:latin typeface="Calibri" pitchFamily="34" charset="0"/>
              </a:rPr>
              <a:t>d’une</a:t>
            </a:r>
            <a:r>
              <a:rPr lang="en-US" altLang="en-US" sz="2400" b="1" dirty="0">
                <a:latin typeface="Calibri" pitchFamily="34" charset="0"/>
              </a:rPr>
              <a:t> </a:t>
            </a:r>
            <a:r>
              <a:rPr lang="en-US" altLang="en-US" sz="2400" b="1" dirty="0" err="1">
                <a:latin typeface="Calibri" pitchFamily="34" charset="0"/>
              </a:rPr>
              <a:t>grue</a:t>
            </a:r>
            <a:r>
              <a:rPr lang="en-US" altLang="en-US" sz="2400" b="1" dirty="0">
                <a:latin typeface="Calibri" pitchFamily="34" charset="0"/>
              </a:rPr>
              <a:t> ne </a:t>
            </a:r>
            <a:r>
              <a:rPr lang="en-US" altLang="en-US" sz="2400" b="1" dirty="0" err="1">
                <a:latin typeface="Calibri" pitchFamily="34" charset="0"/>
              </a:rPr>
              <a:t>laissant</a:t>
            </a:r>
            <a:r>
              <a:rPr lang="en-US" altLang="en-US" sz="2400" b="1" dirty="0">
                <a:latin typeface="Calibri" pitchFamily="34" charset="0"/>
              </a:rPr>
              <a:t> </a:t>
            </a:r>
            <a:r>
              <a:rPr lang="en-US" altLang="en-US" sz="2400" b="1" dirty="0" err="1">
                <a:latin typeface="Calibri" pitchFamily="34" charset="0"/>
              </a:rPr>
              <a:t>que</a:t>
            </a:r>
            <a:r>
              <a:rPr lang="en-US" altLang="en-US" sz="2400" b="1" dirty="0">
                <a:latin typeface="Calibri" pitchFamily="34" charset="0"/>
              </a:rPr>
              <a:t> la base </a:t>
            </a:r>
            <a:r>
              <a:rPr lang="en-US" altLang="en-US" sz="2400" b="1" dirty="0" err="1">
                <a:latin typeface="Calibri" pitchFamily="34" charset="0"/>
              </a:rPr>
              <a:t>submergée</a:t>
            </a:r>
            <a:r>
              <a:rPr lang="en-US" altLang="en-US" sz="2400" b="1" dirty="0">
                <a:latin typeface="Calibri" pitchFamily="34" charset="0"/>
              </a:rPr>
              <a:t>  et les 2 </a:t>
            </a:r>
            <a:r>
              <a:rPr lang="en-US" altLang="en-US" sz="2400" b="1" dirty="0" err="1">
                <a:latin typeface="Calibri" pitchFamily="34" charset="0"/>
              </a:rPr>
              <a:t>butées</a:t>
            </a:r>
            <a:r>
              <a:rPr lang="en-US" altLang="en-US" sz="2400" b="1" dirty="0">
                <a:latin typeface="Calibri" pitchFamily="34" charset="0"/>
              </a:rPr>
              <a:t>.</a:t>
            </a:r>
          </a:p>
        </p:txBody>
      </p:sp>
      <p:sp>
        <p:nvSpPr>
          <p:cNvPr id="13316" name="TextBox 3"/>
          <p:cNvSpPr txBox="1">
            <a:spLocks noChangeArrowheads="1"/>
          </p:cNvSpPr>
          <p:nvPr/>
        </p:nvSpPr>
        <p:spPr bwMode="auto">
          <a:xfrm>
            <a:off x="5210175" y="5287963"/>
            <a:ext cx="3933825" cy="1570037"/>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All Barrier components are removable by crane, leaving only the concrete abutments and subsurface footing</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68263" y="63500"/>
            <a:ext cx="3125787" cy="2678113"/>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Des </a:t>
            </a:r>
            <a:r>
              <a:rPr lang="en-US" altLang="en-US" sz="2400" b="1" dirty="0" err="1">
                <a:latin typeface="Calibri" pitchFamily="34" charset="0"/>
              </a:rPr>
              <a:t>treuils</a:t>
            </a:r>
            <a:r>
              <a:rPr lang="en-US" altLang="en-US" sz="2400" b="1" dirty="0">
                <a:latin typeface="Calibri" pitchFamily="34" charset="0"/>
              </a:rPr>
              <a:t> </a:t>
            </a:r>
            <a:r>
              <a:rPr lang="en-US" altLang="en-US" sz="2400" b="1" dirty="0" err="1">
                <a:latin typeface="Calibri" pitchFamily="34" charset="0"/>
              </a:rPr>
              <a:t>servent</a:t>
            </a:r>
            <a:r>
              <a:rPr lang="en-US" altLang="en-US" sz="2400" b="1" dirty="0">
                <a:latin typeface="Calibri" pitchFamily="34" charset="0"/>
              </a:rPr>
              <a:t> à </a:t>
            </a:r>
            <a:r>
              <a:rPr lang="en-US" altLang="en-US" sz="2400" b="1" dirty="0" err="1">
                <a:latin typeface="Calibri" pitchFamily="34" charset="0"/>
              </a:rPr>
              <a:t>remonter</a:t>
            </a:r>
            <a:r>
              <a:rPr lang="en-US" altLang="en-US" sz="2400" b="1" dirty="0">
                <a:latin typeface="Calibri" pitchFamily="34" charset="0"/>
              </a:rPr>
              <a:t> les </a:t>
            </a:r>
            <a:r>
              <a:rPr lang="en-US" altLang="en-US" sz="2400" b="1" dirty="0" err="1">
                <a:latin typeface="Calibri" pitchFamily="34" charset="0"/>
              </a:rPr>
              <a:t>panneaux</a:t>
            </a:r>
            <a:r>
              <a:rPr lang="en-US" altLang="en-US" sz="2400" b="1" dirty="0">
                <a:latin typeface="Calibri" pitchFamily="34" charset="0"/>
              </a:rPr>
              <a:t> en grillage  après  un </a:t>
            </a:r>
            <a:r>
              <a:rPr lang="en-US" altLang="en-US" sz="2400" b="1" dirty="0" err="1">
                <a:latin typeface="Calibri" pitchFamily="34" charset="0"/>
              </a:rPr>
              <a:t>nettoyage</a:t>
            </a:r>
            <a:r>
              <a:rPr lang="en-US" altLang="en-US" sz="2400" b="1" dirty="0">
                <a:latin typeface="Calibri" pitchFamily="34" charset="0"/>
              </a:rPr>
              <a:t> </a:t>
            </a:r>
            <a:r>
              <a:rPr lang="en-US" altLang="en-US" sz="2400" b="1" dirty="0" err="1">
                <a:latin typeface="Calibri" pitchFamily="34" charset="0"/>
              </a:rPr>
              <a:t>ou</a:t>
            </a:r>
            <a:r>
              <a:rPr lang="en-US" altLang="en-US" sz="2400" b="1" dirty="0">
                <a:latin typeface="Calibri" pitchFamily="34" charset="0"/>
              </a:rPr>
              <a:t> suite à </a:t>
            </a:r>
            <a:r>
              <a:rPr lang="en-US" altLang="en-US" sz="2400" b="1" dirty="0" err="1">
                <a:latin typeface="Calibri" pitchFamily="34" charset="0"/>
              </a:rPr>
              <a:t>une</a:t>
            </a:r>
            <a:r>
              <a:rPr lang="en-US" altLang="en-US" sz="2400" b="1" dirty="0">
                <a:latin typeface="Calibri" pitchFamily="34" charset="0"/>
              </a:rPr>
              <a:t> brusque </a:t>
            </a:r>
            <a:r>
              <a:rPr lang="en-US" altLang="en-US" sz="2400" b="1" dirty="0" err="1">
                <a:latin typeface="Calibri" pitchFamily="34" charset="0"/>
              </a:rPr>
              <a:t>montée</a:t>
            </a:r>
            <a:r>
              <a:rPr lang="en-US" altLang="en-US" sz="2400" b="1" dirty="0">
                <a:latin typeface="Calibri" pitchFamily="34" charset="0"/>
              </a:rPr>
              <a:t> </a:t>
            </a:r>
            <a:r>
              <a:rPr lang="en-US" altLang="en-US" sz="2400" b="1" dirty="0" err="1">
                <a:latin typeface="Calibri" pitchFamily="34" charset="0"/>
              </a:rPr>
              <a:t>d’eau</a:t>
            </a:r>
            <a:r>
              <a:rPr lang="en-US" altLang="en-US" sz="2400" b="1" dirty="0">
                <a:latin typeface="Calibri" pitchFamily="34" charset="0"/>
              </a:rPr>
              <a:t> </a:t>
            </a:r>
            <a:r>
              <a:rPr lang="en-US" altLang="en-US" sz="2400" b="1" dirty="0" err="1">
                <a:latin typeface="Calibri" pitchFamily="34" charset="0"/>
              </a:rPr>
              <a:t>déclanchant</a:t>
            </a:r>
            <a:r>
              <a:rPr lang="en-US" altLang="en-US" sz="2400" b="1" dirty="0">
                <a:latin typeface="Calibri" pitchFamily="34" charset="0"/>
              </a:rPr>
              <a:t> le </a:t>
            </a:r>
            <a:r>
              <a:rPr lang="en-US" altLang="en-US" sz="2400" b="1" dirty="0" err="1">
                <a:latin typeface="Calibri" pitchFamily="34" charset="0"/>
              </a:rPr>
              <a:t>mécanisme</a:t>
            </a:r>
            <a:r>
              <a:rPr lang="en-US" altLang="en-US" sz="2400" b="1" dirty="0">
                <a:latin typeface="Calibri" pitchFamily="34" charset="0"/>
              </a:rPr>
              <a:t> </a:t>
            </a:r>
            <a:r>
              <a:rPr lang="en-US" altLang="en-US" sz="2400" b="1" dirty="0" err="1">
                <a:latin typeface="Calibri" pitchFamily="34" charset="0"/>
              </a:rPr>
              <a:t>d’urgence</a:t>
            </a:r>
            <a:r>
              <a:rPr lang="en-US" altLang="en-US" sz="2400" b="1" dirty="0">
                <a:latin typeface="Calibri" pitchFamily="34" charset="0"/>
              </a:rPr>
              <a:t>.</a:t>
            </a:r>
          </a:p>
        </p:txBody>
      </p:sp>
      <p:sp>
        <p:nvSpPr>
          <p:cNvPr id="14340" name="TextBox 3"/>
          <p:cNvSpPr txBox="1">
            <a:spLocks noChangeArrowheads="1"/>
          </p:cNvSpPr>
          <p:nvPr/>
        </p:nvSpPr>
        <p:spPr bwMode="auto">
          <a:xfrm>
            <a:off x="68263" y="2741613"/>
            <a:ext cx="3268703" cy="1938992"/>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Winches used to raise screens back into place after being cleaned or following a water event that tripped the floats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687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76712" y="2457330"/>
            <a:ext cx="2267288" cy="831894"/>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lnSpc>
                <a:spcPts val="6000"/>
              </a:lnSpc>
              <a:spcBef>
                <a:spcPts val="0"/>
              </a:spcBef>
              <a:spcAft>
                <a:spcPts val="0"/>
              </a:spcAft>
              <a:defRPr/>
            </a:pPr>
            <a:r>
              <a:rPr lang="en-US" sz="4800" dirty="0" err="1">
                <a:latin typeface="+mn-lt"/>
              </a:rPr>
              <a:t>Sécurité</a:t>
            </a:r>
            <a:endParaRPr lang="en-US" sz="4800" dirty="0">
              <a:ln w="0">
                <a:noFill/>
              </a:ln>
              <a:effectLst>
                <a:innerShdw blurRad="114300">
                  <a:prstClr val="black"/>
                </a:innerShdw>
              </a:effectLst>
              <a:latin typeface="+mn-lt"/>
            </a:endParaRPr>
          </a:p>
        </p:txBody>
      </p:sp>
      <p:sp>
        <p:nvSpPr>
          <p:cNvPr id="5" name="Rectangle 4"/>
          <p:cNvSpPr/>
          <p:nvPr/>
        </p:nvSpPr>
        <p:spPr>
          <a:xfrm>
            <a:off x="6876712" y="3429000"/>
            <a:ext cx="2267288" cy="831894"/>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lnSpc>
                <a:spcPts val="6000"/>
              </a:lnSpc>
              <a:spcBef>
                <a:spcPts val="0"/>
              </a:spcBef>
              <a:spcAft>
                <a:spcPts val="0"/>
              </a:spcAft>
              <a:defRPr/>
            </a:pPr>
            <a:r>
              <a:rPr lang="en-US" sz="4800" dirty="0">
                <a:latin typeface="+mn-lt"/>
              </a:rPr>
              <a:t>Safety</a:t>
            </a:r>
            <a:endParaRPr lang="en-US" sz="4800" b="1" dirty="0">
              <a:ln w="0">
                <a:noFill/>
              </a:ln>
              <a:effectLst>
                <a:innerShdw blurRad="114300">
                  <a:prstClr val="black"/>
                </a:inn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0" y="0"/>
            <a:ext cx="3478213" cy="1570038"/>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À </a:t>
            </a:r>
            <a:r>
              <a:rPr lang="en-US" altLang="en-US" sz="2400" b="1" dirty="0" err="1">
                <a:latin typeface="Calibri" pitchFamily="34" charset="0"/>
              </a:rPr>
              <a:t>droite</a:t>
            </a:r>
            <a:r>
              <a:rPr lang="en-US" altLang="en-US" sz="2400" b="1" dirty="0">
                <a:latin typeface="Calibri" pitchFamily="34" charset="0"/>
              </a:rPr>
              <a:t> les 6 </a:t>
            </a:r>
            <a:r>
              <a:rPr lang="en-US" altLang="en-US" sz="2400" b="1" dirty="0" err="1">
                <a:latin typeface="Calibri" pitchFamily="34" charset="0"/>
              </a:rPr>
              <a:t>panneaux</a:t>
            </a:r>
            <a:r>
              <a:rPr lang="en-US" altLang="en-US" sz="2400" b="1" dirty="0">
                <a:latin typeface="Calibri" pitchFamily="34" charset="0"/>
              </a:rPr>
              <a:t> en position </a:t>
            </a:r>
            <a:r>
              <a:rPr lang="en-US" altLang="en-US" sz="2400" b="1" dirty="0" err="1">
                <a:latin typeface="Calibri" pitchFamily="34" charset="0"/>
              </a:rPr>
              <a:t>debout</a:t>
            </a:r>
            <a:r>
              <a:rPr lang="en-US" altLang="en-US" sz="2400" b="1" dirty="0">
                <a:latin typeface="Calibri" pitchFamily="34" charset="0"/>
              </a:rPr>
              <a:t> et à gauche les 6 en position </a:t>
            </a:r>
            <a:r>
              <a:rPr lang="en-US" altLang="en-US" sz="2400" b="1" dirty="0" err="1" smtClean="0">
                <a:latin typeface="Calibri" pitchFamily="34" charset="0"/>
              </a:rPr>
              <a:t>abaissée</a:t>
            </a:r>
            <a:r>
              <a:rPr lang="en-US" altLang="en-US" sz="2400" b="1" dirty="0" smtClean="0">
                <a:latin typeface="Calibri" pitchFamily="34" charset="0"/>
              </a:rPr>
              <a:t>. </a:t>
            </a:r>
            <a:r>
              <a:rPr lang="en-US" altLang="en-US" sz="2400" b="1" dirty="0" err="1">
                <a:latin typeface="Calibri" pitchFamily="34" charset="0"/>
              </a:rPr>
              <a:t>Piège</a:t>
            </a:r>
            <a:r>
              <a:rPr lang="en-US" altLang="en-US" sz="2400" b="1" dirty="0">
                <a:latin typeface="Calibri" pitchFamily="34" charset="0"/>
              </a:rPr>
              <a:t> à gauche.</a:t>
            </a:r>
          </a:p>
        </p:txBody>
      </p:sp>
      <p:sp>
        <p:nvSpPr>
          <p:cNvPr id="16388" name="TextBox 3"/>
          <p:cNvSpPr txBox="1">
            <a:spLocks noChangeArrowheads="1"/>
          </p:cNvSpPr>
          <p:nvPr/>
        </p:nvSpPr>
        <p:spPr bwMode="auto">
          <a:xfrm>
            <a:off x="5665788" y="0"/>
            <a:ext cx="3478212" cy="1570038"/>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Screens raised on right 6 modules, lowered on left 6 modules.  Lamprey trap on left side.  </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4845132" cy="1569660"/>
          </a:xfrm>
          <a:prstGeom prst="rect">
            <a:avLst/>
          </a:prstGeom>
          <a:blipFill dpi="0" rotWithShape="1">
            <a:blip r:embed="rId3" cstate="print">
              <a:alphaModFix amt="65000"/>
              <a:lum bright="70000" contrast="-70000"/>
              <a:extLst/>
            </a:blip>
            <a:srcRect/>
            <a:tile tx="0" ty="0" sx="100000" sy="100000" flip="none" algn="tl"/>
          </a:blipFill>
        </p:spPr>
        <p:txBody>
          <a:bodyPr wrap="square">
            <a:spAutoFit/>
          </a:bodyPr>
          <a:lstStyle/>
          <a:p>
            <a:pPr fontAlgn="auto">
              <a:spcBef>
                <a:spcPts val="0"/>
              </a:spcBef>
              <a:spcAft>
                <a:spcPts val="0"/>
              </a:spcAft>
              <a:defRPr/>
            </a:pPr>
            <a:r>
              <a:rPr lang="en-US" sz="2400" dirty="0">
                <a:ln w="0">
                  <a:noFill/>
                </a:ln>
                <a:effectLst>
                  <a:innerShdw blurRad="114300">
                    <a:prstClr val="black"/>
                  </a:innerShdw>
                </a:effectLst>
                <a:latin typeface="+mn-lt"/>
              </a:rPr>
              <a:t>Grilles en aluminium ajourées de </a:t>
            </a:r>
          </a:p>
          <a:p>
            <a:pPr fontAlgn="auto">
              <a:spcBef>
                <a:spcPts val="0"/>
              </a:spcBef>
              <a:spcAft>
                <a:spcPts val="0"/>
              </a:spcAft>
              <a:defRPr/>
            </a:pPr>
            <a:r>
              <a:rPr lang="en-US" sz="2400" b="1" dirty="0">
                <a:ln w="0">
                  <a:noFill/>
                </a:ln>
                <a:effectLst>
                  <a:innerShdw blurRad="114300">
                    <a:prstClr val="black"/>
                  </a:innerShdw>
                </a:effectLst>
                <a:latin typeface="+mn-lt"/>
              </a:rPr>
              <a:t>13 mm maximisant  le passage de </a:t>
            </a:r>
            <a:r>
              <a:rPr lang="en-US" sz="2400" b="1" dirty="0" err="1">
                <a:ln w="0">
                  <a:noFill/>
                </a:ln>
                <a:effectLst>
                  <a:innerShdw blurRad="114300">
                    <a:prstClr val="black"/>
                  </a:innerShdw>
                </a:effectLst>
                <a:latin typeface="+mn-lt"/>
              </a:rPr>
              <a:t>l’eau</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mais</a:t>
            </a:r>
            <a:r>
              <a:rPr lang="en-US" sz="2400" b="1" dirty="0">
                <a:ln w="0">
                  <a:noFill/>
                </a:ln>
                <a:effectLst>
                  <a:innerShdw blurRad="114300">
                    <a:prstClr val="black"/>
                  </a:innerShdw>
                </a:effectLst>
                <a:latin typeface="+mn-lt"/>
              </a:rPr>
              <a:t> empêchant les </a:t>
            </a:r>
            <a:r>
              <a:rPr lang="en-US" sz="2400" b="1" dirty="0" err="1">
                <a:ln w="0">
                  <a:noFill/>
                </a:ln>
                <a:effectLst>
                  <a:innerShdw blurRad="114300">
                    <a:prstClr val="black"/>
                  </a:innerShdw>
                </a:effectLst>
                <a:latin typeface="+mn-lt"/>
              </a:rPr>
              <a:t>lamproies</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adultes</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d’aller</a:t>
            </a:r>
            <a:r>
              <a:rPr lang="en-US" sz="2400" b="1" dirty="0">
                <a:ln w="0">
                  <a:noFill/>
                </a:ln>
                <a:effectLst>
                  <a:innerShdw blurRad="114300">
                    <a:prstClr val="black"/>
                  </a:innerShdw>
                </a:effectLst>
                <a:latin typeface="+mn-lt"/>
              </a:rPr>
              <a:t> frayer en amont.</a:t>
            </a:r>
          </a:p>
        </p:txBody>
      </p:sp>
      <p:sp>
        <p:nvSpPr>
          <p:cNvPr id="4" name="Rectangle 3"/>
          <p:cNvSpPr/>
          <p:nvPr/>
        </p:nvSpPr>
        <p:spPr>
          <a:xfrm>
            <a:off x="5225143" y="0"/>
            <a:ext cx="3918857" cy="1569660"/>
          </a:xfrm>
          <a:prstGeom prst="rect">
            <a:avLst/>
          </a:prstGeom>
          <a:blipFill dpi="0" rotWithShape="1">
            <a:blip r:embed="rId4" cstate="print">
              <a:alphaModFix amt="65000"/>
              <a:lum bright="70000" contrast="-70000"/>
              <a:extLst/>
            </a:blip>
            <a:srcRect/>
            <a:tile tx="0" ty="0" sx="100000" sy="100000" flip="none" algn="tl"/>
          </a:blipFill>
        </p:spPr>
        <p:txBody>
          <a:bodyPr wrap="square">
            <a:spAutoFit/>
          </a:bodyPr>
          <a:lstStyle/>
          <a:p>
            <a:pPr fontAlgn="auto">
              <a:spcBef>
                <a:spcPts val="0"/>
              </a:spcBef>
              <a:spcAft>
                <a:spcPts val="0"/>
              </a:spcAft>
              <a:defRPr/>
            </a:pPr>
            <a:r>
              <a:rPr lang="en-US" sz="2400" b="1" dirty="0">
                <a:ln w="0">
                  <a:noFill/>
                </a:ln>
                <a:effectLst>
                  <a:innerShdw blurRad="114300">
                    <a:prstClr val="black"/>
                  </a:innerShdw>
                </a:effectLst>
                <a:latin typeface="+mn-lt"/>
              </a:rPr>
              <a:t>Narrow (½-inch) aluminum grating that maximizes water flow, while blocking spawning, adult sea lamprey.</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79439999"/>
              </p:ext>
            </p:extLst>
          </p:nvPr>
        </p:nvGraphicFramePr>
        <p:xfrm>
          <a:off x="0" y="-216569"/>
          <a:ext cx="8263302" cy="60639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4177" y="81930"/>
            <a:ext cx="3408126" cy="523220"/>
          </a:xfrm>
          <a:prstGeom prst="rect">
            <a:avLst/>
          </a:prstGeom>
          <a:blipFill dpi="0" rotWithShape="1">
            <a:blip r:embed="rId3">
              <a:alphaModFix amt="65000"/>
              <a:lum bright="70000" contrast="-70000"/>
            </a:blip>
            <a:srcRect/>
            <a:stretch>
              <a:fillRect/>
            </a:stretch>
          </a:blipFill>
        </p:spPr>
        <p:txBody>
          <a:bodyPr wrap="square" rtlCol="0">
            <a:spAutoFit/>
          </a:bodyPr>
          <a:lstStyle/>
          <a:p>
            <a:r>
              <a:rPr lang="en-US" sz="2800" b="1" dirty="0" smtClean="0"/>
              <a:t>6-ans </a:t>
            </a:r>
            <a:r>
              <a:rPr lang="en-US" sz="2800" b="1" dirty="0" err="1" smtClean="0"/>
              <a:t>durée</a:t>
            </a:r>
            <a:r>
              <a:rPr lang="en-US" sz="2800" b="1" dirty="0" smtClean="0"/>
              <a:t> de vie </a:t>
            </a:r>
            <a:endParaRPr lang="en-US" sz="2800" dirty="0" smtClean="0"/>
          </a:p>
        </p:txBody>
      </p:sp>
      <p:sp>
        <p:nvSpPr>
          <p:cNvPr id="6" name="TextBox 5"/>
          <p:cNvSpPr txBox="1"/>
          <p:nvPr/>
        </p:nvSpPr>
        <p:spPr>
          <a:xfrm>
            <a:off x="5427302" y="58993"/>
            <a:ext cx="3253512" cy="523220"/>
          </a:xfrm>
          <a:prstGeom prst="rect">
            <a:avLst/>
          </a:prstGeom>
          <a:blipFill dpi="0" rotWithShape="1">
            <a:blip r:embed="rId4">
              <a:alphaModFix amt="65000"/>
              <a:lum bright="70000" contrast="-70000"/>
            </a:blip>
            <a:srcRect/>
            <a:tile tx="0" ty="0" sx="100000" sy="100000" flip="none" algn="tl"/>
          </a:blipFill>
        </p:spPr>
        <p:txBody>
          <a:bodyPr wrap="square" rtlCol="0">
            <a:spAutoFit/>
          </a:bodyPr>
          <a:lstStyle/>
          <a:p>
            <a:r>
              <a:rPr lang="en-US" sz="2800" b="1" dirty="0" smtClean="0"/>
              <a:t>6-year lifespan </a:t>
            </a:r>
            <a:endParaRPr lang="en-US" sz="2800" b="1" dirty="0"/>
          </a:p>
        </p:txBody>
      </p:sp>
    </p:spTree>
    <p:extLst>
      <p:ext uri="{BB962C8B-B14F-4D97-AF65-F5344CB8AC3E}">
        <p14:creationId xmlns:p14="http://schemas.microsoft.com/office/powerpoint/2010/main" val="12553380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28155" y="978977"/>
            <a:ext cx="2615845" cy="3046988"/>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Entrée de la </a:t>
            </a:r>
            <a:r>
              <a:rPr lang="en-US" sz="2400" b="1" dirty="0" err="1">
                <a:ln w="0">
                  <a:noFill/>
                </a:ln>
                <a:effectLst>
                  <a:innerShdw blurRad="114300">
                    <a:prstClr val="black"/>
                  </a:innerShdw>
                </a:effectLst>
                <a:latin typeface="+mn-lt"/>
              </a:rPr>
              <a:t>trappe</a:t>
            </a:r>
            <a:r>
              <a:rPr lang="en-US" sz="2400" b="1" dirty="0">
                <a:ln w="0">
                  <a:noFill/>
                </a:ln>
                <a:effectLst>
                  <a:innerShdw blurRad="114300">
                    <a:prstClr val="black"/>
                  </a:innerShdw>
                </a:effectLst>
                <a:latin typeface="+mn-lt"/>
              </a:rPr>
              <a:t> bi-</a:t>
            </a:r>
            <a:r>
              <a:rPr lang="en-US" sz="2400" b="1" dirty="0" err="1">
                <a:ln w="0">
                  <a:noFill/>
                </a:ln>
                <a:effectLst>
                  <a:innerShdw blurRad="114300">
                    <a:prstClr val="black"/>
                  </a:innerShdw>
                </a:effectLst>
                <a:latin typeface="+mn-lt"/>
              </a:rPr>
              <a:t>étagée</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Tous</a:t>
            </a:r>
            <a:r>
              <a:rPr lang="en-US" sz="2400" b="1" dirty="0">
                <a:ln w="0">
                  <a:noFill/>
                </a:ln>
                <a:effectLst>
                  <a:innerShdw blurRad="114300">
                    <a:prstClr val="black"/>
                  </a:innerShdw>
                </a:effectLst>
                <a:latin typeface="+mn-lt"/>
              </a:rPr>
              <a:t> les poissons sont dirigés par le flot et l’angle de déflection de la barrière vers cette </a:t>
            </a:r>
            <a:r>
              <a:rPr lang="en-US" sz="2400" b="1" dirty="0" err="1">
                <a:ln w="0">
                  <a:noFill/>
                </a:ln>
                <a:effectLst>
                  <a:innerShdw blurRad="114300">
                    <a:prstClr val="black"/>
                  </a:innerShdw>
                </a:effectLst>
                <a:latin typeface="+mn-lt"/>
              </a:rPr>
              <a:t>ouverture</a:t>
            </a:r>
            <a:r>
              <a:rPr lang="en-US" sz="2400" b="1" dirty="0">
                <a:ln w="0">
                  <a:noFill/>
                </a:ln>
                <a:effectLst>
                  <a:innerShdw blurRad="114300">
                    <a:prstClr val="black"/>
                  </a:innerShdw>
                </a:effectLst>
                <a:latin typeface="+mn-lt"/>
              </a:rPr>
              <a:t>.</a:t>
            </a:r>
          </a:p>
        </p:txBody>
      </p:sp>
      <p:sp>
        <p:nvSpPr>
          <p:cNvPr id="4" name="Rectangle 3"/>
          <p:cNvSpPr/>
          <p:nvPr/>
        </p:nvSpPr>
        <p:spPr>
          <a:xfrm>
            <a:off x="6528155" y="4025965"/>
            <a:ext cx="2615845" cy="2677656"/>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Entrance of the 2-stage, sorted fish trap.  All fish are guided by flow and angle of the barrier to this opening.</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 y="0"/>
            <a:ext cx="2576945" cy="4154984"/>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Les poissons sont retenus dans la première cage et ceux de grandes </a:t>
            </a:r>
            <a:r>
              <a:rPr lang="en-US" sz="2400" b="1" dirty="0" err="1">
                <a:ln w="0">
                  <a:noFill/>
                </a:ln>
                <a:effectLst>
                  <a:innerShdw blurRad="114300">
                    <a:prstClr val="black"/>
                  </a:innerShdw>
                </a:effectLst>
                <a:latin typeface="+mn-lt"/>
              </a:rPr>
              <a:t>tailles</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sont</a:t>
            </a:r>
            <a:r>
              <a:rPr lang="en-US" sz="2400" b="1" dirty="0">
                <a:ln w="0">
                  <a:noFill/>
                </a:ln>
                <a:effectLst>
                  <a:innerShdw blurRad="114300">
                    <a:prstClr val="black"/>
                  </a:innerShdw>
                </a:effectLst>
                <a:latin typeface="+mn-lt"/>
              </a:rPr>
              <a:t> libérés.</a:t>
            </a:r>
          </a:p>
          <a:p>
            <a:pPr fontAlgn="auto">
              <a:spcBef>
                <a:spcPts val="0"/>
              </a:spcBef>
              <a:spcAft>
                <a:spcPts val="0"/>
              </a:spcAft>
              <a:defRPr/>
            </a:pPr>
            <a:r>
              <a:rPr lang="en-US" sz="2400" b="1" dirty="0">
                <a:ln w="0">
                  <a:noFill/>
                </a:ln>
                <a:effectLst>
                  <a:innerShdw blurRad="114300">
                    <a:prstClr val="black"/>
                  </a:innerShdw>
                </a:effectLst>
                <a:latin typeface="+mn-lt"/>
              </a:rPr>
              <a:t>Une ouverture en ‘V ‘ permet de sélectionner la taille voulue. Vue du fond prise en plongée.</a:t>
            </a:r>
          </a:p>
        </p:txBody>
      </p:sp>
      <p:sp>
        <p:nvSpPr>
          <p:cNvPr id="4" name="Rectangle 3"/>
          <p:cNvSpPr/>
          <p:nvPr/>
        </p:nvSpPr>
        <p:spPr>
          <a:xfrm>
            <a:off x="6515100" y="0"/>
            <a:ext cx="2615540" cy="4154984"/>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All fish enter the first trap where large fish can be lifted and passed above the trap.  Adjustable “V” opening allows selection of differently-sized fish (looking down from above).</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23512"/>
            <a:ext cx="3015945" cy="1200329"/>
          </a:xfrm>
          <a:prstGeom prst="rect">
            <a:avLst/>
          </a:prstGeom>
          <a:blipFill dpi="0" rotWithShape="1">
            <a:blip r:embed="rId3" cstate="print">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De la passerelle, les gros poissons sont capturés à la puise.</a:t>
            </a:r>
          </a:p>
        </p:txBody>
      </p:sp>
      <p:sp>
        <p:nvSpPr>
          <p:cNvPr id="4" name="Rectangle 3"/>
          <p:cNvSpPr/>
          <p:nvPr/>
        </p:nvSpPr>
        <p:spPr>
          <a:xfrm>
            <a:off x="-1" y="1247353"/>
            <a:ext cx="3015945" cy="1200329"/>
          </a:xfrm>
          <a:prstGeom prst="rect">
            <a:avLst/>
          </a:prstGeom>
          <a:blipFill dpi="0" rotWithShape="1">
            <a:blip r:embed="rId4" cstate="print">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Large fish can be netted out of trap from above.</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875" y="0"/>
            <a:ext cx="2434441" cy="2677656"/>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err="1">
                <a:ln w="0">
                  <a:noFill/>
                </a:ln>
                <a:effectLst>
                  <a:innerShdw blurRad="114300">
                    <a:prstClr val="black"/>
                  </a:innerShdw>
                </a:effectLst>
                <a:latin typeface="+mn-lt"/>
              </a:rPr>
              <a:t>Seulement</a:t>
            </a:r>
            <a:r>
              <a:rPr lang="en-US" sz="2400" b="1" dirty="0">
                <a:ln w="0">
                  <a:noFill/>
                </a:ln>
                <a:effectLst>
                  <a:innerShdw blurRad="114300">
                    <a:prstClr val="black"/>
                  </a:innerShdw>
                </a:effectLst>
                <a:latin typeface="+mn-lt"/>
              </a:rPr>
              <a:t> les </a:t>
            </a:r>
            <a:r>
              <a:rPr lang="en-US" sz="2400" b="1" dirty="0" err="1">
                <a:ln w="0">
                  <a:noFill/>
                </a:ln>
                <a:effectLst>
                  <a:innerShdw blurRad="114300">
                    <a:prstClr val="black"/>
                  </a:innerShdw>
                </a:effectLst>
                <a:latin typeface="+mn-lt"/>
              </a:rPr>
              <a:t>lamproies</a:t>
            </a:r>
            <a:r>
              <a:rPr lang="en-US" sz="2400" b="1" dirty="0">
                <a:ln w="0">
                  <a:noFill/>
                </a:ln>
                <a:effectLst>
                  <a:innerShdw blurRad="114300">
                    <a:prstClr val="black"/>
                  </a:innerShdw>
                </a:effectLst>
                <a:latin typeface="+mn-lt"/>
              </a:rPr>
              <a:t> et les </a:t>
            </a:r>
            <a:r>
              <a:rPr lang="en-US" sz="2400" b="1" dirty="0" err="1">
                <a:ln w="0">
                  <a:noFill/>
                </a:ln>
                <a:effectLst>
                  <a:innerShdw blurRad="114300">
                    <a:prstClr val="black"/>
                  </a:innerShdw>
                </a:effectLst>
                <a:latin typeface="+mn-lt"/>
              </a:rPr>
              <a:t>petits</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poissons</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peuvent</a:t>
            </a:r>
            <a:r>
              <a:rPr lang="en-US" sz="2400" b="1" dirty="0">
                <a:ln w="0">
                  <a:noFill/>
                </a:ln>
                <a:effectLst>
                  <a:innerShdw blurRad="114300">
                    <a:prstClr val="black"/>
                  </a:innerShdw>
                </a:effectLst>
                <a:latin typeface="+mn-lt"/>
              </a:rPr>
              <a:t> passer  à travers </a:t>
            </a:r>
            <a:r>
              <a:rPr lang="en-US" sz="2400" b="1" dirty="0" err="1">
                <a:ln w="0">
                  <a:noFill/>
                </a:ln>
                <a:effectLst>
                  <a:innerShdw blurRad="114300">
                    <a:prstClr val="black"/>
                  </a:innerShdw>
                </a:effectLst>
                <a:latin typeface="+mn-lt"/>
              </a:rPr>
              <a:t>l’étroite</a:t>
            </a:r>
            <a:r>
              <a:rPr lang="en-US" sz="2400" b="1" dirty="0">
                <a:ln w="0">
                  <a:noFill/>
                </a:ln>
                <a:effectLst>
                  <a:innerShdw blurRad="114300">
                    <a:prstClr val="black"/>
                  </a:innerShdw>
                </a:effectLst>
                <a:latin typeface="+mn-lt"/>
              </a:rPr>
              <a:t> grille de la 2e </a:t>
            </a:r>
            <a:r>
              <a:rPr lang="en-US" sz="2400" b="1" dirty="0" err="1">
                <a:ln w="0">
                  <a:noFill/>
                </a:ln>
                <a:effectLst>
                  <a:innerShdw blurRad="114300">
                    <a:prstClr val="black"/>
                  </a:innerShdw>
                </a:effectLst>
                <a:latin typeface="+mn-lt"/>
              </a:rPr>
              <a:t>étape</a:t>
            </a:r>
            <a:r>
              <a:rPr lang="en-US" sz="2400" b="1" dirty="0">
                <a:ln w="0">
                  <a:noFill/>
                </a:ln>
                <a:effectLst>
                  <a:innerShdw blurRad="114300">
                    <a:prstClr val="black"/>
                  </a:innerShdw>
                </a:effectLst>
                <a:latin typeface="+mn-lt"/>
              </a:rPr>
              <a:t> de </a:t>
            </a:r>
            <a:r>
              <a:rPr lang="en-US" sz="2400" b="1" dirty="0" err="1">
                <a:ln w="0">
                  <a:noFill/>
                </a:ln>
                <a:effectLst>
                  <a:innerShdw blurRad="114300">
                    <a:prstClr val="black"/>
                  </a:innerShdw>
                </a:effectLst>
                <a:latin typeface="+mn-lt"/>
              </a:rPr>
              <a:t>captage</a:t>
            </a:r>
            <a:r>
              <a:rPr lang="en-US" sz="2400" b="1" dirty="0">
                <a:ln w="0">
                  <a:noFill/>
                </a:ln>
                <a:effectLst>
                  <a:innerShdw blurRad="114300">
                    <a:prstClr val="black"/>
                  </a:innerShdw>
                </a:effectLst>
                <a:latin typeface="+mn-lt"/>
              </a:rPr>
              <a:t>.</a:t>
            </a:r>
          </a:p>
        </p:txBody>
      </p:sp>
      <p:sp>
        <p:nvSpPr>
          <p:cNvPr id="5" name="Rectangle 4"/>
          <p:cNvSpPr/>
          <p:nvPr/>
        </p:nvSpPr>
        <p:spPr>
          <a:xfrm>
            <a:off x="11875" y="4549676"/>
            <a:ext cx="2502724" cy="2308324"/>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Only lamprey and smaller fish can make it through this smaller second stage of the trap.  </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5160"/>
            <a:ext cx="3537959" cy="1569660"/>
          </a:xfrm>
          <a:prstGeom prst="rect">
            <a:avLst/>
          </a:prstGeom>
          <a:blipFill dpi="0" rotWithShape="1">
            <a:blip r:embed="rId3" cstate="print">
              <a:alphaModFix amt="65000"/>
              <a:lum bright="70000" contrast="-70000"/>
              <a:extLst/>
            </a:blip>
            <a:srcRect/>
            <a:stretch>
              <a:fillRect/>
            </a:stretch>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Elles  se retrouvent dans cette cage où </a:t>
            </a:r>
            <a:r>
              <a:rPr lang="en-US" sz="2400" b="1" dirty="0" err="1">
                <a:ln w="0">
                  <a:noFill/>
                </a:ln>
                <a:effectLst>
                  <a:innerShdw blurRad="114300">
                    <a:prstClr val="black"/>
                  </a:innerShdw>
                </a:effectLst>
                <a:latin typeface="+mn-lt"/>
              </a:rPr>
              <a:t>elles</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sont</a:t>
            </a:r>
            <a:r>
              <a:rPr lang="en-US" sz="2400" b="1" dirty="0">
                <a:ln w="0">
                  <a:noFill/>
                </a:ln>
                <a:effectLst>
                  <a:innerShdw blurRad="114300">
                    <a:prstClr val="black"/>
                  </a:innerShdw>
                </a:effectLst>
                <a:latin typeface="+mn-lt"/>
              </a:rPr>
              <a:t> </a:t>
            </a:r>
            <a:r>
              <a:rPr lang="en-US" sz="2400" b="1" dirty="0" err="1">
                <a:ln w="0">
                  <a:noFill/>
                </a:ln>
                <a:effectLst>
                  <a:innerShdw blurRad="114300">
                    <a:prstClr val="black"/>
                  </a:innerShdw>
                </a:effectLst>
                <a:latin typeface="+mn-lt"/>
              </a:rPr>
              <a:t>capturées</a:t>
            </a:r>
            <a:r>
              <a:rPr lang="en-US" sz="2400" b="1" dirty="0">
                <a:ln w="0">
                  <a:noFill/>
                </a:ln>
                <a:effectLst>
                  <a:innerShdw blurRad="114300">
                    <a:prstClr val="black"/>
                  </a:innerShdw>
                </a:effectLst>
                <a:latin typeface="+mn-lt"/>
              </a:rPr>
              <a:t> et </a:t>
            </a:r>
            <a:r>
              <a:rPr lang="en-US" sz="2400" b="1" dirty="0" err="1">
                <a:ln w="0">
                  <a:noFill/>
                </a:ln>
                <a:effectLst>
                  <a:innerShdw blurRad="114300">
                    <a:prstClr val="black"/>
                  </a:innerShdw>
                </a:effectLst>
                <a:latin typeface="+mn-lt"/>
              </a:rPr>
              <a:t>euthanasiées</a:t>
            </a:r>
            <a:r>
              <a:rPr lang="en-US" sz="2400" b="1" dirty="0">
                <a:ln w="0">
                  <a:noFill/>
                </a:ln>
                <a:effectLst>
                  <a:innerShdw blurRad="114300">
                    <a:prstClr val="black"/>
                  </a:innerShdw>
                </a:effectLst>
                <a:latin typeface="+mn-lt"/>
              </a:rPr>
              <a:t>.</a:t>
            </a:r>
          </a:p>
        </p:txBody>
      </p:sp>
      <p:sp>
        <p:nvSpPr>
          <p:cNvPr id="4" name="Rectangle 3"/>
          <p:cNvSpPr/>
          <p:nvPr/>
        </p:nvSpPr>
        <p:spPr>
          <a:xfrm>
            <a:off x="-1" y="1583184"/>
            <a:ext cx="3537959" cy="1200329"/>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They are trapped here where they can be collected and euthanized.</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180344"/>
            <a:ext cx="3644899" cy="2677656"/>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Une grue d’une  capacité de 90 tonnes est requise pour soulever les modules. Il faut d’abord les désen-gager de leurs ancrages encastrés dans la base de ciment submergée.</a:t>
            </a:r>
          </a:p>
        </p:txBody>
      </p:sp>
      <p:sp>
        <p:nvSpPr>
          <p:cNvPr id="4" name="Rectangle 3"/>
          <p:cNvSpPr/>
          <p:nvPr/>
        </p:nvSpPr>
        <p:spPr>
          <a:xfrm>
            <a:off x="3644899" y="4184518"/>
            <a:ext cx="3537959" cy="2677656"/>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A 90-ton crane is required to lift the aluminum modules.  Workers must release the module from a submerged aluminum channel, embedded in the concrete.</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06040" y="0"/>
            <a:ext cx="3537959" cy="2308324"/>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Tard en mars,tous les modules sont mis à l’eau.  Ils sont retirés à la mi-</a:t>
            </a:r>
            <a:r>
              <a:rPr lang="en-US" sz="2400" b="1" dirty="0" err="1">
                <a:ln w="0">
                  <a:noFill/>
                </a:ln>
                <a:effectLst>
                  <a:innerShdw blurRad="114300">
                    <a:prstClr val="black"/>
                  </a:innerShdw>
                </a:effectLst>
                <a:latin typeface="+mn-lt"/>
              </a:rPr>
              <a:t>juin</a:t>
            </a:r>
            <a:r>
              <a:rPr lang="en-US" sz="2400" b="1" dirty="0">
                <a:ln w="0">
                  <a:noFill/>
                </a:ln>
                <a:effectLst>
                  <a:innerShdw blurRad="114300">
                    <a:prstClr val="black"/>
                  </a:innerShdw>
                </a:effectLst>
                <a:latin typeface="+mn-lt"/>
              </a:rPr>
              <a:t> étant opérationnels seulement durant la période de frai.</a:t>
            </a:r>
          </a:p>
        </p:txBody>
      </p:sp>
      <p:sp>
        <p:nvSpPr>
          <p:cNvPr id="4" name="Rectangle 3"/>
          <p:cNvSpPr/>
          <p:nvPr/>
        </p:nvSpPr>
        <p:spPr>
          <a:xfrm>
            <a:off x="5606039" y="2321024"/>
            <a:ext cx="3537959" cy="1938992"/>
          </a:xfrm>
          <a:prstGeom prst="rect">
            <a:avLst/>
          </a:prstGeom>
          <a:blipFill dpi="0" rotWithShape="1">
            <a:blip r:embed="rId4" cstate="print">
              <a:alphaModFix amt="65000"/>
              <a:lum bright="70000" contrast="-70000"/>
              <a:extLst/>
            </a:blip>
            <a:srcRect/>
            <a:stretch>
              <a:fillRect/>
            </a:stretch>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All modules are set in place in late March and removed in mid-June to block the entirety of the lamprey spawning season.</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06041" y="0"/>
            <a:ext cx="3537959" cy="2677656"/>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La municipalité de Notre- Dame- de-Stanbridge  offre de remiser les modules  sur leur terrain près de l’Hôtel de ville.</a:t>
            </a:r>
          </a:p>
          <a:p>
            <a:pPr fontAlgn="auto">
              <a:spcBef>
                <a:spcPts val="0"/>
              </a:spcBef>
              <a:spcAft>
                <a:spcPts val="0"/>
              </a:spcAft>
              <a:defRPr/>
            </a:pPr>
            <a:r>
              <a:rPr lang="en-US" sz="2400" b="1" dirty="0">
                <a:ln w="0">
                  <a:noFill/>
                </a:ln>
                <a:effectLst>
                  <a:innerShdw blurRad="114300">
                    <a:prstClr val="black"/>
                  </a:innerShdw>
                </a:effectLst>
                <a:latin typeface="+mn-lt"/>
              </a:rPr>
              <a:t>C’est une économie  très appréciée.</a:t>
            </a:r>
          </a:p>
        </p:txBody>
      </p:sp>
      <p:sp>
        <p:nvSpPr>
          <p:cNvPr id="4" name="Rectangle 3"/>
          <p:cNvSpPr/>
          <p:nvPr/>
        </p:nvSpPr>
        <p:spPr>
          <a:xfrm>
            <a:off x="5606041" y="2677656"/>
            <a:ext cx="3537959" cy="2677656"/>
          </a:xfrm>
          <a:prstGeom prst="rect">
            <a:avLst/>
          </a:prstGeom>
          <a:blipFill dpi="0" rotWithShape="1">
            <a:blip r:embed="rId4" cstate="print">
              <a:alphaModFix amt="65000"/>
              <a:lum bright="70000" contrast="-70000"/>
              <a:extLst/>
            </a:blip>
            <a:srcRect/>
            <a:tile tx="0" ty="0" sx="100000" sy="100000" flip="none" algn="tl"/>
          </a:blipFill>
        </p:spPr>
        <p:txBody>
          <a:bodyPr>
            <a:spAutoFit/>
          </a:bodyPr>
          <a:lstStyle/>
          <a:p>
            <a:pPr fontAlgn="auto">
              <a:spcBef>
                <a:spcPts val="0"/>
              </a:spcBef>
              <a:spcAft>
                <a:spcPts val="0"/>
              </a:spcAft>
              <a:defRPr/>
            </a:pPr>
            <a:r>
              <a:rPr lang="en-US" sz="2400" b="1" dirty="0">
                <a:ln w="0">
                  <a:noFill/>
                </a:ln>
                <a:effectLst>
                  <a:innerShdw blurRad="114300">
                    <a:prstClr val="black"/>
                  </a:innerShdw>
                </a:effectLst>
                <a:latin typeface="+mn-lt"/>
              </a:rPr>
              <a:t>The municipality of Notre Dame de </a:t>
            </a:r>
            <a:r>
              <a:rPr lang="en-US" sz="2400" b="1" dirty="0" err="1">
                <a:ln w="0">
                  <a:noFill/>
                </a:ln>
                <a:effectLst>
                  <a:innerShdw blurRad="114300">
                    <a:prstClr val="black"/>
                  </a:innerShdw>
                </a:effectLst>
                <a:latin typeface="+mn-lt"/>
              </a:rPr>
              <a:t>Stanbridge</a:t>
            </a:r>
            <a:r>
              <a:rPr lang="en-US" sz="2400" b="1" dirty="0">
                <a:ln w="0">
                  <a:noFill/>
                </a:ln>
                <a:effectLst>
                  <a:innerShdw blurRad="114300">
                    <a:prstClr val="black"/>
                  </a:innerShdw>
                </a:effectLst>
                <a:latin typeface="+mn-lt"/>
              </a:rPr>
              <a:t> has agreed to allow us to store the modules on site, at their town hall.  This is a HUGE cost savings for which we are grateful.</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
          <p:cNvGrpSpPr>
            <a:grpSpLocks/>
          </p:cNvGrpSpPr>
          <p:nvPr/>
        </p:nvGrpSpPr>
        <p:grpSpPr bwMode="auto">
          <a:xfrm>
            <a:off x="215900" y="1003300"/>
            <a:ext cx="8750300" cy="1692275"/>
            <a:chOff x="215900" y="325594"/>
            <a:chExt cx="8750300" cy="1692771"/>
          </a:xfrm>
        </p:grpSpPr>
        <p:sp>
          <p:nvSpPr>
            <p:cNvPr id="26628" name="TextBox 9"/>
            <p:cNvSpPr txBox="1">
              <a:spLocks noChangeArrowheads="1"/>
            </p:cNvSpPr>
            <p:nvPr/>
          </p:nvSpPr>
          <p:spPr bwMode="auto">
            <a:xfrm>
              <a:off x="215900" y="325594"/>
              <a:ext cx="87503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sz="2400" i="1">
                  <a:latin typeface="Times New Roman" pitchFamily="18" charset="0"/>
                  <a:cs typeface="Times New Roman" pitchFamily="18" charset="0"/>
                </a:rPr>
                <a:t>Petromyzon marinus</a:t>
              </a:r>
              <a:r>
                <a:rPr lang="en-US" altLang="en-US" sz="2400">
                  <a:latin typeface="Calibri" pitchFamily="34" charset="0"/>
                </a:rPr>
                <a:t>		Sea Lamprey	Lamproie Marine</a:t>
              </a:r>
            </a:p>
          </p:txBody>
        </p:sp>
        <p:pic>
          <p:nvPicPr>
            <p:cNvPr id="26629" name="Picture 10"/>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17750"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http://freeclipartstore.com/American%20Flag%2010.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7047"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l="1489" t="3761" r="2077" b="5249"/>
          <a:stretch>
            <a:fillRect/>
          </a:stretch>
        </p:blipFill>
        <p:spPr bwMode="auto">
          <a:xfrm>
            <a:off x="0" y="3556000"/>
            <a:ext cx="9144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7"/>
          <p:cNvGrpSpPr>
            <a:grpSpLocks/>
          </p:cNvGrpSpPr>
          <p:nvPr/>
        </p:nvGrpSpPr>
        <p:grpSpPr bwMode="auto">
          <a:xfrm>
            <a:off x="215900" y="663575"/>
            <a:ext cx="8750300" cy="2093913"/>
            <a:chOff x="215900" y="325594"/>
            <a:chExt cx="8750300" cy="2092881"/>
          </a:xfrm>
        </p:grpSpPr>
        <p:sp>
          <p:nvSpPr>
            <p:cNvPr id="27652" name="TextBox 8"/>
            <p:cNvSpPr txBox="1">
              <a:spLocks noChangeArrowheads="1"/>
            </p:cNvSpPr>
            <p:nvPr/>
          </p:nvSpPr>
          <p:spPr bwMode="auto">
            <a:xfrm>
              <a:off x="215900" y="325594"/>
              <a:ext cx="8750300" cy="20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sz="2600" b="1">
                <a:latin typeface="Calibri" pitchFamily="34" charset="0"/>
              </a:endParaRP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sz="2400" i="1">
                  <a:latin typeface="Times New Roman" pitchFamily="18" charset="0"/>
                  <a:cs typeface="Times New Roman" pitchFamily="18" charset="0"/>
                </a:rPr>
                <a:t>Catostomus commersoni</a:t>
              </a:r>
              <a:r>
                <a:rPr lang="en-US" altLang="en-US" sz="2400">
                  <a:latin typeface="Calibri" pitchFamily="34" charset="0"/>
                </a:rPr>
                <a:t>		White Sucker	Meunier Noir</a:t>
              </a:r>
            </a:p>
          </p:txBody>
        </p:sp>
        <p:pic>
          <p:nvPicPr>
            <p:cNvPr id="27653"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32150" y="11595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http://freeclipartstore.com/American%20Flag%2010.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8747" y="11595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1" name="Picture 6" descr="http://observeyourpreserve.org/sites/default/files/image_uploads/white_su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6900"/>
            <a:ext cx="91408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amprey life stages.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4103640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tnfish.org/PhotoGalleryFish_TWRA/FishPhotoGallery_TWRA/images/GoldenShinerLoudounNegus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575"/>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2"/>
          <p:cNvGrpSpPr>
            <a:grpSpLocks/>
          </p:cNvGrpSpPr>
          <p:nvPr/>
        </p:nvGrpSpPr>
        <p:grpSpPr bwMode="auto">
          <a:xfrm>
            <a:off x="215900" y="325438"/>
            <a:ext cx="8750300" cy="1692275"/>
            <a:chOff x="215900" y="325594"/>
            <a:chExt cx="8750300" cy="1692771"/>
          </a:xfrm>
        </p:grpSpPr>
        <p:sp>
          <p:nvSpPr>
            <p:cNvPr id="28676" name="TextBox 3"/>
            <p:cNvSpPr txBox="1">
              <a:spLocks noChangeArrowheads="1"/>
            </p:cNvSpPr>
            <p:nvPr/>
          </p:nvSpPr>
          <p:spPr bwMode="auto">
            <a:xfrm>
              <a:off x="215900" y="325594"/>
              <a:ext cx="87503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endParaRPr lang="en-US" altLang="en-US">
                <a:latin typeface="Calibri" pitchFamily="34" charset="0"/>
              </a:endParaRPr>
            </a:p>
            <a:p>
              <a:pPr eaLnBrk="1" hangingPunct="1"/>
              <a:r>
                <a:rPr lang="fr-FR" altLang="en-US" sz="2400" i="1">
                  <a:latin typeface="Times New Roman" pitchFamily="18" charset="0"/>
                  <a:cs typeface="Times New Roman" pitchFamily="18" charset="0"/>
                </a:rPr>
                <a:t>Notemigonus crysoleucas</a:t>
              </a:r>
              <a:r>
                <a:rPr lang="fr-FR" altLang="en-US" sz="2400">
                  <a:latin typeface="Calibri" pitchFamily="34" charset="0"/>
                </a:rPr>
                <a:t>	Golden Shiner		Chatte de l'Est</a:t>
              </a:r>
              <a:endParaRPr lang="en-US" altLang="en-US" sz="2400">
                <a:latin typeface="Calibri" pitchFamily="34" charset="0"/>
              </a:endParaRPr>
            </a:p>
          </p:txBody>
        </p:sp>
        <p:pic>
          <p:nvPicPr>
            <p:cNvPr id="28677"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9450" y="98400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87047" y="102210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gallery.nanfa.org/d/31565-3/Fallfish+_16+inches__+Lackawaxen+River_+10-17-11_+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5950"/>
            <a:ext cx="91440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3"/>
          <p:cNvGrpSpPr>
            <a:grpSpLocks/>
          </p:cNvGrpSpPr>
          <p:nvPr/>
        </p:nvGrpSpPr>
        <p:grpSpPr bwMode="auto">
          <a:xfrm>
            <a:off x="215900" y="325438"/>
            <a:ext cx="8750300" cy="1692275"/>
            <a:chOff x="215900" y="325594"/>
            <a:chExt cx="8750300" cy="1692771"/>
          </a:xfrm>
        </p:grpSpPr>
        <p:sp>
          <p:nvSpPr>
            <p:cNvPr id="29700" name="TextBox 4"/>
            <p:cNvSpPr txBox="1">
              <a:spLocks noChangeArrowheads="1"/>
            </p:cNvSpPr>
            <p:nvPr/>
          </p:nvSpPr>
          <p:spPr bwMode="auto">
            <a:xfrm>
              <a:off x="215900" y="325594"/>
              <a:ext cx="87503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sz="2400" i="1">
                  <a:latin typeface="Times New Roman" pitchFamily="18" charset="0"/>
                  <a:cs typeface="Times New Roman" pitchFamily="18" charset="0"/>
                </a:rPr>
                <a:t>Semotilus corporalis</a:t>
              </a:r>
              <a:r>
                <a:rPr lang="en-US" altLang="en-US" sz="2400">
                  <a:latin typeface="Calibri" pitchFamily="34" charset="0"/>
                </a:rPr>
                <a:t>		Fallfish		Ouitouche</a:t>
              </a:r>
            </a:p>
          </p:txBody>
        </p:sp>
        <p:pic>
          <p:nvPicPr>
            <p:cNvPr id="29701"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7750"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48947"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9100"/>
            <a:ext cx="9144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2"/>
          <p:cNvGrpSpPr>
            <a:grpSpLocks/>
          </p:cNvGrpSpPr>
          <p:nvPr/>
        </p:nvGrpSpPr>
        <p:grpSpPr bwMode="auto">
          <a:xfrm>
            <a:off x="215900" y="325438"/>
            <a:ext cx="8750300" cy="1692275"/>
            <a:chOff x="215900" y="325594"/>
            <a:chExt cx="8750300" cy="1692771"/>
          </a:xfrm>
        </p:grpSpPr>
        <p:sp>
          <p:nvSpPr>
            <p:cNvPr id="30724" name="TextBox 3"/>
            <p:cNvSpPr txBox="1">
              <a:spLocks noChangeArrowheads="1"/>
            </p:cNvSpPr>
            <p:nvPr/>
          </p:nvSpPr>
          <p:spPr bwMode="auto">
            <a:xfrm>
              <a:off x="215900" y="325594"/>
              <a:ext cx="87503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sz="2400" i="1">
                  <a:latin typeface="Times New Roman" pitchFamily="18" charset="0"/>
                  <a:cs typeface="Times New Roman" pitchFamily="18" charset="0"/>
                </a:rPr>
                <a:t>Semotilus atromaculaus</a:t>
              </a:r>
              <a:r>
                <a:rPr lang="en-US" altLang="en-US" sz="2400">
                  <a:latin typeface="Calibri" pitchFamily="34" charset="0"/>
                </a:rPr>
                <a:t>		Creek Chub	Mulet à Cornes</a:t>
              </a:r>
            </a:p>
          </p:txBody>
        </p:sp>
        <p:pic>
          <p:nvPicPr>
            <p:cNvPr id="3072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6750"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88747"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dn.stripersonline.com/d/d8/1000x1000px-LL-d845c431_IMGP52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7400"/>
            <a:ext cx="9144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2"/>
          <p:cNvGrpSpPr>
            <a:grpSpLocks/>
          </p:cNvGrpSpPr>
          <p:nvPr/>
        </p:nvGrpSpPr>
        <p:grpSpPr bwMode="auto">
          <a:xfrm>
            <a:off x="323850" y="350838"/>
            <a:ext cx="8496300" cy="1693862"/>
            <a:chOff x="12700" y="325594"/>
            <a:chExt cx="9118600" cy="1692771"/>
          </a:xfrm>
        </p:grpSpPr>
        <p:sp>
          <p:nvSpPr>
            <p:cNvPr id="31748" name="TextBox 3"/>
            <p:cNvSpPr txBox="1">
              <a:spLocks noChangeArrowheads="1"/>
            </p:cNvSpPr>
            <p:nvPr/>
          </p:nvSpPr>
          <p:spPr bwMode="auto">
            <a:xfrm>
              <a:off x="12700" y="325594"/>
              <a:ext cx="91186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dirty="0">
                  <a:latin typeface="Calibri" pitchFamily="34" charset="0"/>
                </a:rPr>
                <a:t>Species captured thus far /  </a:t>
              </a:r>
              <a:r>
                <a:rPr lang="en-US" altLang="en-US" sz="2600" b="1" dirty="0" err="1">
                  <a:latin typeface="Calibri" pitchFamily="34" charset="0"/>
                </a:rPr>
                <a:t>Espèce</a:t>
              </a:r>
              <a:r>
                <a:rPr lang="en-US" altLang="en-US" sz="2600" b="1" dirty="0">
                  <a:latin typeface="Calibri" pitchFamily="34" charset="0"/>
                </a:rPr>
                <a:t> </a:t>
              </a:r>
              <a:r>
                <a:rPr lang="en-US" altLang="en-US" sz="2600" b="1" dirty="0" err="1">
                  <a:latin typeface="Calibri" pitchFamily="34" charset="0"/>
                </a:rPr>
                <a:t>capturée</a:t>
              </a:r>
              <a:r>
                <a:rPr lang="en-US" altLang="en-US" sz="2600" b="1" dirty="0">
                  <a:latin typeface="Calibri" pitchFamily="34" charset="0"/>
                </a:rPr>
                <a:t> </a:t>
              </a:r>
              <a:r>
                <a:rPr lang="en-US" altLang="en-US" sz="2600" b="1" dirty="0" err="1">
                  <a:latin typeface="Calibri" pitchFamily="34" charset="0"/>
                </a:rPr>
                <a:t>jusqu'à</a:t>
              </a:r>
              <a:r>
                <a:rPr lang="en-US" altLang="en-US" sz="2600" b="1" dirty="0">
                  <a:latin typeface="Calibri" pitchFamily="34" charset="0"/>
                </a:rPr>
                <a:t> </a:t>
              </a:r>
              <a:r>
                <a:rPr lang="en-US" altLang="en-US" sz="2600" b="1" dirty="0" err="1">
                  <a:latin typeface="Calibri" pitchFamily="34" charset="0"/>
                </a:rPr>
                <a:t>présent</a:t>
              </a:r>
              <a:endParaRPr lang="en-US" altLang="en-US" sz="2600" b="1" dirty="0">
                <a:latin typeface="Calibri" pitchFamily="34" charset="0"/>
              </a:endParaRPr>
            </a:p>
            <a:p>
              <a:pPr algn="ctr" eaLnBrk="1" hangingPunct="1"/>
              <a:endParaRPr lang="en-US" altLang="en-US" dirty="0">
                <a:latin typeface="Calibri" pitchFamily="34" charset="0"/>
              </a:endParaRPr>
            </a:p>
            <a:p>
              <a:pPr eaLnBrk="1" hangingPunct="1"/>
              <a:endParaRPr lang="en-US" altLang="en-US" dirty="0">
                <a:latin typeface="Calibri" pitchFamily="34" charset="0"/>
              </a:endParaRPr>
            </a:p>
            <a:p>
              <a:pPr eaLnBrk="1" hangingPunct="1"/>
              <a:r>
                <a:rPr lang="en-US" altLang="en-US" b="1" i="1" dirty="0">
                  <a:latin typeface="Calibri" pitchFamily="34" charset="0"/>
                </a:rPr>
                <a:t>Latin</a:t>
              </a:r>
            </a:p>
            <a:p>
              <a:pPr eaLnBrk="1" hangingPunct="1"/>
              <a:r>
                <a:rPr lang="fr-FR" altLang="en-US" sz="2000" i="1" dirty="0" err="1">
                  <a:latin typeface="Times New Roman" pitchFamily="18" charset="0"/>
                  <a:cs typeface="Times New Roman" pitchFamily="18" charset="0"/>
                </a:rPr>
                <a:t>Notropis</a:t>
              </a:r>
              <a:r>
                <a:rPr lang="fr-FR" altLang="en-US" sz="2000" i="1" dirty="0">
                  <a:latin typeface="Times New Roman" pitchFamily="18" charset="0"/>
                  <a:cs typeface="Times New Roman" pitchFamily="18" charset="0"/>
                </a:rPr>
                <a:t> </a:t>
              </a:r>
              <a:r>
                <a:rPr lang="fr-FR" altLang="en-US" sz="2000" i="1" dirty="0" err="1">
                  <a:latin typeface="Times New Roman" pitchFamily="18" charset="0"/>
                  <a:cs typeface="Times New Roman" pitchFamily="18" charset="0"/>
                </a:rPr>
                <a:t>cornutus</a:t>
              </a:r>
              <a:r>
                <a:rPr lang="fr-FR" altLang="en-US" sz="2000" dirty="0">
                  <a:latin typeface="Calibri" pitchFamily="34" charset="0"/>
                </a:rPr>
                <a:t>	Common </a:t>
              </a:r>
              <a:r>
                <a:rPr lang="fr-FR" altLang="en-US" sz="2000" dirty="0" err="1">
                  <a:latin typeface="Calibri" pitchFamily="34" charset="0"/>
                </a:rPr>
                <a:t>Shiner</a:t>
              </a:r>
              <a:r>
                <a:rPr lang="fr-FR" altLang="en-US" sz="2000" dirty="0">
                  <a:latin typeface="Calibri" pitchFamily="34" charset="0"/>
                </a:rPr>
                <a:t>		</a:t>
              </a:r>
              <a:r>
                <a:rPr lang="fr-FR" altLang="en-US" sz="2000" dirty="0" err="1">
                  <a:latin typeface="Calibri" pitchFamily="34" charset="0"/>
                </a:rPr>
                <a:t>Méné</a:t>
              </a:r>
              <a:r>
                <a:rPr lang="fr-FR" altLang="en-US" sz="2000" dirty="0">
                  <a:latin typeface="Calibri" pitchFamily="34" charset="0"/>
                </a:rPr>
                <a:t> à Nageoires Rouges</a:t>
              </a:r>
              <a:endParaRPr lang="en-US" altLang="en-US" sz="2000" dirty="0">
                <a:latin typeface="Calibri" pitchFamily="34" charset="0"/>
              </a:endParaRPr>
            </a:p>
          </p:txBody>
        </p:sp>
        <p:pic>
          <p:nvPicPr>
            <p:cNvPr id="3174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2849"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70211"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8700"/>
            <a:ext cx="9144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1" name="Group 5"/>
          <p:cNvGrpSpPr>
            <a:grpSpLocks/>
          </p:cNvGrpSpPr>
          <p:nvPr/>
        </p:nvGrpSpPr>
        <p:grpSpPr bwMode="auto">
          <a:xfrm>
            <a:off x="196850" y="998538"/>
            <a:ext cx="8750300" cy="1692275"/>
            <a:chOff x="215900" y="325594"/>
            <a:chExt cx="8750300" cy="1692771"/>
          </a:xfrm>
        </p:grpSpPr>
        <p:sp>
          <p:nvSpPr>
            <p:cNvPr id="32772" name="TextBox 6"/>
            <p:cNvSpPr txBox="1">
              <a:spLocks noChangeArrowheads="1"/>
            </p:cNvSpPr>
            <p:nvPr/>
          </p:nvSpPr>
          <p:spPr bwMode="auto">
            <a:xfrm>
              <a:off x="215900" y="325594"/>
              <a:ext cx="87503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sz="2400" i="1">
                  <a:latin typeface="Times New Roman" pitchFamily="18" charset="0"/>
                  <a:cs typeface="Times New Roman" pitchFamily="18" charset="0"/>
                </a:rPr>
                <a:t>Ictalurus nebulosus</a:t>
              </a:r>
              <a:r>
                <a:rPr lang="en-US" altLang="en-US" sz="2400">
                  <a:latin typeface="Calibri" pitchFamily="34" charset="0"/>
                </a:rPr>
                <a:t>		Brown Bullhead	Barbotte Brune</a:t>
              </a:r>
            </a:p>
          </p:txBody>
        </p:sp>
        <p:pic>
          <p:nvPicPr>
            <p:cNvPr id="32773"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2150" y="9690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87047" y="9690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1.bp.blogspot.com/-GUBE4EMKIFo/UZHGQLcnyMI/AAAAAAAAEik/AWT1F-szWSg/s800/DSCN4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2"/>
          <p:cNvGrpSpPr>
            <a:grpSpLocks/>
          </p:cNvGrpSpPr>
          <p:nvPr/>
        </p:nvGrpSpPr>
        <p:grpSpPr bwMode="auto">
          <a:xfrm>
            <a:off x="190500" y="103188"/>
            <a:ext cx="8750300" cy="1878012"/>
            <a:chOff x="215900" y="-118906"/>
            <a:chExt cx="8750300" cy="1877437"/>
          </a:xfrm>
        </p:grpSpPr>
        <p:sp>
          <p:nvSpPr>
            <p:cNvPr id="33796" name="TextBox 3"/>
            <p:cNvSpPr txBox="1">
              <a:spLocks noChangeArrowheads="1"/>
            </p:cNvSpPr>
            <p:nvPr/>
          </p:nvSpPr>
          <p:spPr bwMode="auto">
            <a:xfrm>
              <a:off x="215900" y="-118906"/>
              <a:ext cx="8750300" cy="1877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endParaRPr lang="en-US" altLang="en-US">
                <a:latin typeface="Calibri" pitchFamily="34" charset="0"/>
              </a:endParaRPr>
            </a:p>
            <a:p>
              <a:pPr eaLnBrk="1" hangingPunct="1"/>
              <a:r>
                <a:rPr lang="fr-FR" altLang="en-US" i="1">
                  <a:latin typeface="Times New Roman" pitchFamily="18" charset="0"/>
                  <a:cs typeface="Times New Roman" pitchFamily="18" charset="0"/>
                </a:rPr>
                <a:t>Noturus flavus</a:t>
              </a:r>
              <a:r>
                <a:rPr lang="fr-FR" altLang="en-US">
                  <a:latin typeface="Calibri" pitchFamily="34" charset="0"/>
                </a:rPr>
                <a:t>			Stonecat		Barbotte des Rapides</a:t>
              </a:r>
            </a:p>
          </p:txBody>
        </p:sp>
        <p:pic>
          <p:nvPicPr>
            <p:cNvPr id="33797"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7750" y="855707"/>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74347" y="855707"/>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tnfish.org/PhotoGalleryFish_TWRA/FishPhotoGallery_TWRA/images/RockbassRedeyeLoudounNegus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2900"/>
            <a:ext cx="9144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2"/>
          <p:cNvGrpSpPr>
            <a:grpSpLocks/>
          </p:cNvGrpSpPr>
          <p:nvPr/>
        </p:nvGrpSpPr>
        <p:grpSpPr bwMode="auto">
          <a:xfrm>
            <a:off x="215900" y="325438"/>
            <a:ext cx="8750300" cy="1878012"/>
            <a:chOff x="215900" y="325594"/>
            <a:chExt cx="8750300" cy="1877437"/>
          </a:xfrm>
        </p:grpSpPr>
        <p:sp>
          <p:nvSpPr>
            <p:cNvPr id="34820" name="TextBox 3"/>
            <p:cNvSpPr txBox="1">
              <a:spLocks noChangeArrowheads="1"/>
            </p:cNvSpPr>
            <p:nvPr/>
          </p:nvSpPr>
          <p:spPr bwMode="auto">
            <a:xfrm>
              <a:off x="215900" y="325594"/>
              <a:ext cx="8750300" cy="1877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endParaRPr lang="fr-FR" altLang="en-US">
                <a:latin typeface="Calibri" pitchFamily="34" charset="0"/>
              </a:endParaRPr>
            </a:p>
            <a:p>
              <a:pPr eaLnBrk="1" hangingPunct="1"/>
              <a:r>
                <a:rPr lang="fr-FR" altLang="en-US" i="1">
                  <a:latin typeface="Times New Roman" pitchFamily="18" charset="0"/>
                  <a:cs typeface="Times New Roman" pitchFamily="18" charset="0"/>
                </a:rPr>
                <a:t>Ambloplites rupestris</a:t>
              </a:r>
              <a:r>
                <a:rPr lang="fr-FR" altLang="en-US">
                  <a:latin typeface="Calibri" pitchFamily="34" charset="0"/>
                </a:rPr>
                <a:t>		Rock Bass		Crapet de Roche</a:t>
              </a:r>
              <a:endParaRPr lang="en-US" altLang="en-US">
                <a:latin typeface="Calibri" pitchFamily="34" charset="0"/>
              </a:endParaRPr>
            </a:p>
          </p:txBody>
        </p:sp>
        <p:pic>
          <p:nvPicPr>
            <p:cNvPr id="34821"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7750" y="997731"/>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36247" y="997731"/>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030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Group 2"/>
          <p:cNvGrpSpPr>
            <a:grpSpLocks/>
          </p:cNvGrpSpPr>
          <p:nvPr/>
        </p:nvGrpSpPr>
        <p:grpSpPr bwMode="auto">
          <a:xfrm>
            <a:off x="215900" y="325438"/>
            <a:ext cx="8750300" cy="1600200"/>
            <a:chOff x="215900" y="325594"/>
            <a:chExt cx="8750300" cy="1600438"/>
          </a:xfrm>
        </p:grpSpPr>
        <p:sp>
          <p:nvSpPr>
            <p:cNvPr id="35844" name="TextBox 3"/>
            <p:cNvSpPr txBox="1">
              <a:spLocks noChangeArrowheads="1"/>
            </p:cNvSpPr>
            <p:nvPr/>
          </p:nvSpPr>
          <p:spPr bwMode="auto">
            <a:xfrm>
              <a:off x="215900" y="325594"/>
              <a:ext cx="8750300"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i="1">
                  <a:latin typeface="Times New Roman" pitchFamily="18" charset="0"/>
                  <a:cs typeface="Times New Roman" pitchFamily="18" charset="0"/>
                </a:rPr>
                <a:t>Lepomis gibbosus</a:t>
              </a:r>
              <a:r>
                <a:rPr lang="en-US" altLang="en-US">
                  <a:latin typeface="Calibri" pitchFamily="34" charset="0"/>
                </a:rPr>
                <a:t>			Pumpkinseed	Crapet-Soleil</a:t>
              </a:r>
            </a:p>
          </p:txBody>
        </p:sp>
        <p:pic>
          <p:nvPicPr>
            <p:cNvPr id="3584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7750"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87047"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bsuafs.iweb.bsu.edu/media/Fish/Yellow%20Pe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9900"/>
            <a:ext cx="9144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7" name="Group 3"/>
          <p:cNvGrpSpPr>
            <a:grpSpLocks/>
          </p:cNvGrpSpPr>
          <p:nvPr/>
        </p:nvGrpSpPr>
        <p:grpSpPr bwMode="auto">
          <a:xfrm>
            <a:off x="215900" y="325438"/>
            <a:ext cx="8750300" cy="1600200"/>
            <a:chOff x="215900" y="325594"/>
            <a:chExt cx="8750300" cy="1600438"/>
          </a:xfrm>
        </p:grpSpPr>
        <p:sp>
          <p:nvSpPr>
            <p:cNvPr id="36868" name="TextBox 4"/>
            <p:cNvSpPr txBox="1">
              <a:spLocks noChangeArrowheads="1"/>
            </p:cNvSpPr>
            <p:nvPr/>
          </p:nvSpPr>
          <p:spPr bwMode="auto">
            <a:xfrm>
              <a:off x="215900" y="325594"/>
              <a:ext cx="8750300"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i="1">
                  <a:latin typeface="Times New Roman" pitchFamily="18" charset="0"/>
                  <a:cs typeface="Times New Roman" pitchFamily="18" charset="0"/>
                </a:rPr>
                <a:t>Perca flavescens</a:t>
              </a:r>
              <a:r>
                <a:rPr lang="en-US" altLang="en-US">
                  <a:latin typeface="Calibri" pitchFamily="34" charset="0"/>
                </a:rPr>
                <a:t>			Yellow Perch	Perchaude</a:t>
              </a:r>
            </a:p>
          </p:txBody>
        </p:sp>
        <p:pic>
          <p:nvPicPr>
            <p:cNvPr id="36869"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7750"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74347"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71450" y="1303338"/>
            <a:ext cx="8750300" cy="1693862"/>
            <a:chOff x="215900" y="363694"/>
            <a:chExt cx="8750300" cy="1692771"/>
          </a:xfrm>
        </p:grpSpPr>
        <p:sp>
          <p:nvSpPr>
            <p:cNvPr id="37892" name="TextBox 3"/>
            <p:cNvSpPr txBox="1">
              <a:spLocks noChangeArrowheads="1"/>
            </p:cNvSpPr>
            <p:nvPr/>
          </p:nvSpPr>
          <p:spPr bwMode="auto">
            <a:xfrm>
              <a:off x="215900" y="363694"/>
              <a:ext cx="8750300" cy="1692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sz="2400" i="1">
                  <a:latin typeface="Times New Roman" pitchFamily="18" charset="0"/>
                  <a:cs typeface="Times New Roman" pitchFamily="18" charset="0"/>
                </a:rPr>
                <a:t>Esox lucius		</a:t>
              </a:r>
              <a:r>
                <a:rPr lang="en-US" altLang="en-US" sz="2400">
                  <a:latin typeface="Calibri" pitchFamily="34" charset="0"/>
                  <a:cs typeface="Times New Roman" pitchFamily="18" charset="0"/>
                </a:rPr>
                <a:t>Northern Pike		Grand Brochet</a:t>
              </a:r>
              <a:endParaRPr lang="en-US" altLang="en-US" sz="2400">
                <a:latin typeface="Calibri" pitchFamily="34" charset="0"/>
              </a:endParaRPr>
            </a:p>
          </p:txBody>
        </p:sp>
        <p:pic>
          <p:nvPicPr>
            <p:cNvPr id="37893"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17750" y="10198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descr="http://freeclipartstore.com/American%20Flag%2010.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83842" y="10198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497388"/>
            <a:ext cx="9164638"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0" y="10411"/>
            <a:ext cx="6377052" cy="830997"/>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en-US" sz="2400" b="1" dirty="0" smtClean="0">
                <a:latin typeface="Calibri" pitchFamily="34" charset="0"/>
              </a:rPr>
              <a:t>Essai du fonctionnement réalisé le 22/11/2013 </a:t>
            </a:r>
            <a:r>
              <a:rPr lang="en-US" altLang="en-US" sz="2400" b="1" dirty="0" smtClean="0">
                <a:latin typeface="Calibri" pitchFamily="34" charset="0"/>
              </a:rPr>
              <a:t>à Notre-Dame-de-</a:t>
            </a:r>
            <a:r>
              <a:rPr lang="en-US" altLang="en-US" sz="2400" b="1" dirty="0" err="1" smtClean="0">
                <a:latin typeface="Calibri" pitchFamily="34" charset="0"/>
              </a:rPr>
              <a:t>Stanbridge</a:t>
            </a:r>
            <a:r>
              <a:rPr lang="en-US" altLang="en-US" sz="2400" b="1" dirty="0">
                <a:latin typeface="Calibri" pitchFamily="34" charset="0"/>
              </a:rPr>
              <a:t>, Québec</a:t>
            </a:r>
          </a:p>
        </p:txBody>
      </p:sp>
      <p:sp>
        <p:nvSpPr>
          <p:cNvPr id="7172" name="TextBox 4"/>
          <p:cNvSpPr txBox="1">
            <a:spLocks noChangeArrowheads="1"/>
          </p:cNvSpPr>
          <p:nvPr/>
        </p:nvSpPr>
        <p:spPr bwMode="auto">
          <a:xfrm>
            <a:off x="0" y="841408"/>
            <a:ext cx="6377052" cy="830262"/>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First tested 11/22/2013 </a:t>
            </a:r>
            <a:r>
              <a:rPr lang="en-US" altLang="en-US" sz="2400" b="1" dirty="0" smtClean="0">
                <a:latin typeface="Calibri" pitchFamily="34" charset="0"/>
              </a:rPr>
              <a:t>in</a:t>
            </a:r>
          </a:p>
          <a:p>
            <a:pPr eaLnBrk="1" hangingPunct="1"/>
            <a:r>
              <a:rPr lang="en-US" altLang="en-US" sz="2400" b="1" dirty="0" smtClean="0">
                <a:latin typeface="Calibri" pitchFamily="34" charset="0"/>
              </a:rPr>
              <a:t>Notre-Dame-de-</a:t>
            </a:r>
            <a:r>
              <a:rPr lang="en-US" altLang="en-US" sz="2400" b="1" dirty="0" err="1" smtClean="0">
                <a:latin typeface="Calibri" pitchFamily="34" charset="0"/>
              </a:rPr>
              <a:t>Stanbridge</a:t>
            </a:r>
            <a:r>
              <a:rPr lang="en-US" altLang="en-US" sz="2400" b="1" dirty="0">
                <a:latin typeface="Calibri" pitchFamily="34" charset="0"/>
              </a:rPr>
              <a:t>, Quebec</a:t>
            </a:r>
          </a:p>
        </p:txBody>
      </p:sp>
    </p:spTree>
    <p:extLst>
      <p:ext uri="{BB962C8B-B14F-4D97-AF65-F5344CB8AC3E}">
        <p14:creationId xmlns:p14="http://schemas.microsoft.com/office/powerpoint/2010/main" val="76669978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1.bp.blogspot.com/-fstl0OM96NU/Tas3CRylIiI/AAAAAAAAOfU/hLTwoIX8B5I/s1600/Turtle%252C+Snapper+Hu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4388"/>
            <a:ext cx="91440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5" name="Group 2"/>
          <p:cNvGrpSpPr>
            <a:grpSpLocks/>
          </p:cNvGrpSpPr>
          <p:nvPr/>
        </p:nvGrpSpPr>
        <p:grpSpPr bwMode="auto">
          <a:xfrm>
            <a:off x="215900" y="325438"/>
            <a:ext cx="8750300" cy="1600200"/>
            <a:chOff x="215900" y="325594"/>
            <a:chExt cx="8750300" cy="1600438"/>
          </a:xfrm>
        </p:grpSpPr>
        <p:sp>
          <p:nvSpPr>
            <p:cNvPr id="38916" name="TextBox 3"/>
            <p:cNvSpPr txBox="1">
              <a:spLocks noChangeArrowheads="1"/>
            </p:cNvSpPr>
            <p:nvPr/>
          </p:nvSpPr>
          <p:spPr bwMode="auto">
            <a:xfrm>
              <a:off x="215900" y="325594"/>
              <a:ext cx="8750300"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Calibri" pitchFamily="34" charset="0"/>
                </a:rPr>
                <a:t>Species captured thus far /  Espèce capturée jusqu'à présent</a:t>
              </a:r>
            </a:p>
            <a:p>
              <a:pPr algn="ctr" eaLnBrk="1" hangingPunct="1"/>
              <a:endParaRPr lang="en-US" altLang="en-US">
                <a:latin typeface="Calibri" pitchFamily="34" charset="0"/>
              </a:endParaRPr>
            </a:p>
            <a:p>
              <a:pPr eaLnBrk="1" hangingPunct="1"/>
              <a:endParaRPr lang="en-US" altLang="en-US">
                <a:latin typeface="Calibri" pitchFamily="34" charset="0"/>
              </a:endParaRPr>
            </a:p>
            <a:p>
              <a:pPr eaLnBrk="1" hangingPunct="1"/>
              <a:r>
                <a:rPr lang="en-US" altLang="en-US" b="1" i="1">
                  <a:latin typeface="Calibri" pitchFamily="34" charset="0"/>
                </a:rPr>
                <a:t>Latin</a:t>
              </a:r>
            </a:p>
            <a:p>
              <a:pPr eaLnBrk="1" hangingPunct="1"/>
              <a:r>
                <a:rPr lang="en-US" altLang="en-US" i="1">
                  <a:latin typeface="Times New Roman" pitchFamily="18" charset="0"/>
                  <a:cs typeface="Times New Roman" pitchFamily="18" charset="0"/>
                </a:rPr>
                <a:t>Chelydra serpentina</a:t>
              </a:r>
              <a:r>
                <a:rPr lang="en-US" altLang="en-US">
                  <a:latin typeface="Calibri" pitchFamily="34" charset="0"/>
                </a:rPr>
                <a:t>		Snapping Turtle	Chélydre serpentine</a:t>
              </a:r>
            </a:p>
          </p:txBody>
        </p:sp>
        <p:pic>
          <p:nvPicPr>
            <p:cNvPr id="38917"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7750" y="930945"/>
              <a:ext cx="943251"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descr="http://freeclipartstore.com/American%20Flag%201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87047" y="930945"/>
              <a:ext cx="992105" cy="5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97" y="0"/>
            <a:ext cx="3375896" cy="3180486"/>
          </a:xfrm>
          <a:prstGeom prst="rect">
            <a:avLst/>
          </a:prstGeom>
          <a:blipFill dpi="0" rotWithShape="1">
            <a:blip r:embed="rId3" cstate="print">
              <a:alphaModFix amt="65000"/>
              <a:lum bright="70000" contrast="-70000"/>
              <a:extLst/>
            </a:blip>
            <a:srcRect/>
            <a:tile tx="0" ty="0" sx="100000" sy="100000" flip="none" algn="tl"/>
          </a:blipFill>
        </p:spPr>
        <p:txBody>
          <a:bodyPr>
            <a:spAutoFit/>
          </a:bodyPr>
          <a:lstStyle/>
          <a:p>
            <a:pPr fontAlgn="auto">
              <a:lnSpc>
                <a:spcPts val="2000"/>
              </a:lnSpc>
              <a:spcBef>
                <a:spcPts val="0"/>
              </a:spcBef>
              <a:spcAft>
                <a:spcPts val="0"/>
              </a:spcAft>
              <a:defRPr/>
            </a:pPr>
            <a:r>
              <a:rPr lang="en-US" sz="2200" b="1" dirty="0">
                <a:ln w="0">
                  <a:noFill/>
                </a:ln>
                <a:effectLst>
                  <a:innerShdw blurRad="114300">
                    <a:prstClr val="black"/>
                  </a:innerShdw>
                </a:effectLst>
                <a:latin typeface="+mn-lt"/>
              </a:rPr>
              <a:t>Reconnaissance à notre consultant Denis </a:t>
            </a:r>
            <a:r>
              <a:rPr lang="en-US" sz="2200" b="1" dirty="0" err="1">
                <a:ln w="0">
                  <a:noFill/>
                </a:ln>
                <a:effectLst>
                  <a:innerShdw blurRad="114300">
                    <a:prstClr val="black"/>
                  </a:innerShdw>
                </a:effectLst>
                <a:latin typeface="+mn-lt"/>
              </a:rPr>
              <a:t>Desrochers</a:t>
            </a:r>
            <a:r>
              <a:rPr lang="en-US" sz="2200" b="1" dirty="0">
                <a:ln w="0">
                  <a:noFill/>
                </a:ln>
                <a:effectLst>
                  <a:innerShdw blurRad="114300">
                    <a:prstClr val="black"/>
                  </a:innerShdw>
                </a:effectLst>
                <a:latin typeface="+mn-lt"/>
              </a:rPr>
              <a:t> de Milieu inc, à Kleinschmidt Associates (ingénieurs), au Conseil Municipal et à Claude Chagnon </a:t>
            </a:r>
            <a:r>
              <a:rPr lang="en-US" sz="2200" b="1" dirty="0" err="1">
                <a:ln w="0">
                  <a:noFill/>
                </a:ln>
                <a:effectLst>
                  <a:innerShdw blurRad="114300">
                    <a:prstClr val="black"/>
                  </a:innerShdw>
                </a:effectLst>
                <a:latin typeface="+mn-lt"/>
              </a:rPr>
              <a:t>inc.</a:t>
            </a:r>
            <a:r>
              <a:rPr lang="en-US" sz="2200" b="1" dirty="0">
                <a:ln w="0">
                  <a:noFill/>
                </a:ln>
                <a:effectLst>
                  <a:innerShdw blurRad="114300">
                    <a:prstClr val="black"/>
                  </a:innerShdw>
                </a:effectLst>
                <a:latin typeface="+mn-lt"/>
              </a:rPr>
              <a:t> </a:t>
            </a:r>
            <a:r>
              <a:rPr lang="en-US" sz="2200" b="1" dirty="0" err="1">
                <a:ln w="0">
                  <a:noFill/>
                </a:ln>
                <a:effectLst>
                  <a:innerShdw blurRad="114300">
                    <a:prstClr val="black"/>
                  </a:innerShdw>
                </a:effectLst>
                <a:latin typeface="+mn-lt"/>
              </a:rPr>
              <a:t>contracteur</a:t>
            </a:r>
            <a:r>
              <a:rPr lang="en-US" sz="2200" b="1" dirty="0">
                <a:ln w="0">
                  <a:noFill/>
                </a:ln>
                <a:effectLst>
                  <a:innerShdw blurRad="114300">
                    <a:prstClr val="black"/>
                  </a:innerShdw>
                </a:effectLst>
                <a:latin typeface="+mn-lt"/>
              </a:rPr>
              <a:t> pour la coordination de ce projet de la USFWS financé par des </a:t>
            </a:r>
            <a:r>
              <a:rPr lang="en-US" sz="2200" b="1" dirty="0" err="1">
                <a:ln w="0">
                  <a:noFill/>
                </a:ln>
                <a:effectLst>
                  <a:innerShdw blurRad="114300">
                    <a:prstClr val="black"/>
                  </a:innerShdw>
                </a:effectLst>
                <a:latin typeface="+mn-lt"/>
              </a:rPr>
              <a:t>crédits</a:t>
            </a:r>
            <a:r>
              <a:rPr lang="en-US" sz="2200" b="1" dirty="0">
                <a:ln w="0">
                  <a:noFill/>
                </a:ln>
                <a:effectLst>
                  <a:innerShdw blurRad="114300">
                    <a:prstClr val="black"/>
                  </a:innerShdw>
                </a:effectLst>
                <a:latin typeface="+mn-lt"/>
              </a:rPr>
              <a:t> de la Great Lakes Fishery Commission du sénateur Patrick Leahy.</a:t>
            </a:r>
          </a:p>
        </p:txBody>
      </p:sp>
      <p:pic>
        <p:nvPicPr>
          <p:cNvPr id="39940" name="Picture 2" descr="Milieu In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3" y="290513"/>
            <a:ext cx="30511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cchagnon.com/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3" y="1441450"/>
            <a:ext cx="28479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413" y="2797175"/>
            <a:ext cx="284797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http://grandquebec.com/upl-files/notre_dame_stanbridge.gi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767638" y="1441450"/>
            <a:ext cx="927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4" name="Group 7"/>
          <p:cNvGrpSpPr>
            <a:grpSpLocks/>
          </p:cNvGrpSpPr>
          <p:nvPr/>
        </p:nvGrpSpPr>
        <p:grpSpPr bwMode="auto">
          <a:xfrm>
            <a:off x="7667625" y="282575"/>
            <a:ext cx="971550" cy="1044575"/>
            <a:chOff x="844345" y="1405755"/>
            <a:chExt cx="3581400" cy="4286250"/>
          </a:xfrm>
        </p:grpSpPr>
        <p:sp>
          <p:nvSpPr>
            <p:cNvPr id="9" name="Oval 8"/>
            <p:cNvSpPr/>
            <p:nvPr/>
          </p:nvSpPr>
          <p:spPr>
            <a:xfrm>
              <a:off x="1341764" y="2910504"/>
              <a:ext cx="2639232" cy="242322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9951" name="Picture 10" descr="http://ornithologyexchange.org/forums/uploads/fe29647825ddec07fb4bfd89153fa2df.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345" y="1405755"/>
              <a:ext cx="3581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5" name="Group 4"/>
          <p:cNvGrpSpPr>
            <a:grpSpLocks/>
          </p:cNvGrpSpPr>
          <p:nvPr/>
        </p:nvGrpSpPr>
        <p:grpSpPr bwMode="auto">
          <a:xfrm>
            <a:off x="7643813" y="2736850"/>
            <a:ext cx="1125537" cy="1096963"/>
            <a:chOff x="1823239" y="446413"/>
            <a:chExt cx="2857500" cy="2886076"/>
          </a:xfrm>
        </p:grpSpPr>
        <p:sp>
          <p:nvSpPr>
            <p:cNvPr id="4" name="Oval 3"/>
            <p:cNvSpPr/>
            <p:nvPr/>
          </p:nvSpPr>
          <p:spPr>
            <a:xfrm>
              <a:off x="1859511" y="534124"/>
              <a:ext cx="2809139" cy="2685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9949" name="Picture 10" descr="http://www.glfc.org/images/newglfclogo.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3239" y="446413"/>
              <a:ext cx="2857500" cy="288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a:xfrm>
            <a:off x="4497" y="3420097"/>
            <a:ext cx="3375896" cy="3436967"/>
          </a:xfrm>
          <a:prstGeom prst="rect">
            <a:avLst/>
          </a:prstGeom>
          <a:blipFill dpi="0" rotWithShape="1">
            <a:blip r:embed="rId11" cstate="print">
              <a:alphaModFix amt="65000"/>
              <a:lum bright="70000" contrast="-70000"/>
              <a:extLst/>
            </a:blip>
            <a:srcRect/>
            <a:tile tx="0" ty="0" sx="100000" sy="100000" flip="none" algn="tl"/>
          </a:blipFill>
        </p:spPr>
        <p:txBody>
          <a:bodyPr>
            <a:spAutoFit/>
          </a:bodyPr>
          <a:lstStyle/>
          <a:p>
            <a:pPr fontAlgn="auto">
              <a:lnSpc>
                <a:spcPts val="2000"/>
              </a:lnSpc>
              <a:spcBef>
                <a:spcPts val="0"/>
              </a:spcBef>
              <a:spcAft>
                <a:spcPts val="0"/>
              </a:spcAft>
              <a:defRPr/>
            </a:pPr>
            <a:r>
              <a:rPr lang="en-US" sz="2200" b="1" dirty="0">
                <a:ln w="0">
                  <a:noFill/>
                </a:ln>
                <a:effectLst>
                  <a:innerShdw blurRad="114300">
                    <a:prstClr val="black"/>
                  </a:innerShdw>
                </a:effectLst>
                <a:latin typeface="+mn-lt"/>
              </a:rPr>
              <a:t>Credit to our consultant, Denis </a:t>
            </a:r>
            <a:r>
              <a:rPr lang="en-US" sz="2200" b="1" dirty="0" err="1">
                <a:ln w="0">
                  <a:noFill/>
                </a:ln>
                <a:effectLst>
                  <a:innerShdw blurRad="114300">
                    <a:prstClr val="black"/>
                  </a:innerShdw>
                </a:effectLst>
                <a:latin typeface="+mn-lt"/>
              </a:rPr>
              <a:t>Desrochers</a:t>
            </a:r>
            <a:r>
              <a:rPr lang="en-US" sz="2200" b="1" dirty="0">
                <a:ln w="0">
                  <a:noFill/>
                </a:ln>
                <a:effectLst>
                  <a:innerShdw blurRad="114300">
                    <a:prstClr val="black"/>
                  </a:innerShdw>
                </a:effectLst>
                <a:latin typeface="+mn-lt"/>
              </a:rPr>
              <a:t> (Milieu, Inc.), </a:t>
            </a:r>
            <a:r>
              <a:rPr lang="en-US" sz="2200" b="1" dirty="0" err="1">
                <a:ln w="0">
                  <a:noFill/>
                </a:ln>
                <a:effectLst>
                  <a:innerShdw blurRad="114300">
                    <a:prstClr val="black"/>
                  </a:innerShdw>
                </a:effectLst>
                <a:latin typeface="+mn-lt"/>
              </a:rPr>
              <a:t>Kleinschmidt</a:t>
            </a:r>
            <a:r>
              <a:rPr lang="en-US" sz="2200" b="1" dirty="0">
                <a:ln w="0">
                  <a:noFill/>
                </a:ln>
                <a:effectLst>
                  <a:innerShdw blurRad="114300">
                    <a:prstClr val="black"/>
                  </a:innerShdw>
                </a:effectLst>
                <a:latin typeface="+mn-lt"/>
              </a:rPr>
              <a:t> Associates (engineers), the Municipal Government, and Claude Chagnon, Inc. (construction contractor) for coordinating and completing this USFWS project, funded by appropriations to the Great Lakes Fishery Commission from Senator Patrick Leahy.</a:t>
            </a:r>
          </a:p>
        </p:txBody>
      </p:sp>
      <p:pic>
        <p:nvPicPr>
          <p:cNvPr id="3994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3588" y="4219575"/>
            <a:ext cx="2844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bzyoung\Desktop\resize.jpegCA38K1S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28194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C:\Users\bzyoung\Desktop\LCI_Winning_La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113"/>
            <a:ext cx="3822700" cy="288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C:\Users\bzyoung\Desktop\BilodeauTheresa_Salmon_LC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638" y="2857500"/>
            <a:ext cx="63166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1"/>
          <p:cNvSpPr txBox="1">
            <a:spLocks noChangeArrowheads="1"/>
          </p:cNvSpPr>
          <p:nvPr/>
        </p:nvSpPr>
        <p:spPr bwMode="auto">
          <a:xfrm>
            <a:off x="6642100" y="1016000"/>
            <a:ext cx="250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a:latin typeface="Calibri" pitchFamily="34" charset="0"/>
              </a:rPr>
              <a:t>Questions?</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15888"/>
            <a:ext cx="5064125"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1566863" y="1389063"/>
            <a:ext cx="6781800" cy="12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76" name="TextBox 4"/>
          <p:cNvSpPr txBox="1">
            <a:spLocks noChangeArrowheads="1"/>
          </p:cNvSpPr>
          <p:nvPr/>
        </p:nvSpPr>
        <p:spPr bwMode="auto">
          <a:xfrm>
            <a:off x="7304088" y="1306513"/>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latin typeface="Calibri" pitchFamily="34" charset="0"/>
              </a:rPr>
              <a:t>USA</a:t>
            </a:r>
          </a:p>
        </p:txBody>
      </p:sp>
      <p:sp>
        <p:nvSpPr>
          <p:cNvPr id="3077" name="TextBox 5"/>
          <p:cNvSpPr txBox="1">
            <a:spLocks noChangeArrowheads="1"/>
          </p:cNvSpPr>
          <p:nvPr/>
        </p:nvSpPr>
        <p:spPr bwMode="auto">
          <a:xfrm>
            <a:off x="7051675" y="912813"/>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latin typeface="Calibri" pitchFamily="34" charset="0"/>
              </a:rPr>
              <a:t>Canada</a:t>
            </a:r>
          </a:p>
        </p:txBody>
      </p:sp>
      <p:sp>
        <p:nvSpPr>
          <p:cNvPr id="3078" name="Rectangle 7"/>
          <p:cNvSpPr>
            <a:spLocks noChangeArrowheads="1"/>
          </p:cNvSpPr>
          <p:nvPr/>
        </p:nvSpPr>
        <p:spPr bwMode="auto">
          <a:xfrm>
            <a:off x="2824163" y="244475"/>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en-US" sz="2000" b="1">
                <a:latin typeface="Times New Roman" pitchFamily="18" charset="0"/>
                <a:cs typeface="Times New Roman" pitchFamily="18" charset="0"/>
              </a:rPr>
              <a:t>Contrôle de la lamproie marine</a:t>
            </a:r>
            <a:endParaRPr lang="en-US" altLang="en-US" sz="2000" b="1">
              <a:latin typeface="Times New Roman" pitchFamily="18" charset="0"/>
              <a:cs typeface="Times New Roman" pitchFamily="18" charset="0"/>
            </a:endParaRPr>
          </a:p>
        </p:txBody>
      </p:sp>
      <p:sp>
        <p:nvSpPr>
          <p:cNvPr id="3079" name="Content Placeholder 2"/>
          <p:cNvSpPr txBox="1">
            <a:spLocks/>
          </p:cNvSpPr>
          <p:nvPr/>
        </p:nvSpPr>
        <p:spPr bwMode="auto">
          <a:xfrm>
            <a:off x="217488" y="4481513"/>
            <a:ext cx="2043112" cy="2020887"/>
          </a:xfrm>
          <a:prstGeom prst="rect">
            <a:avLst/>
          </a:prstGeom>
          <a:blipFill dpi="0" rotWithShape="1">
            <a:blip r:embed="rId3">
              <a:lum bright="70000" contrast="-70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400"/>
              </a:lnSpc>
              <a:spcAft>
                <a:spcPts val="1200"/>
              </a:spcAft>
              <a:buFont typeface="Arial" charset="0"/>
              <a:buNone/>
            </a:pPr>
            <a:r>
              <a:rPr lang="en-US" altLang="en-US" sz="2400" b="1">
                <a:latin typeface="Calibri" pitchFamily="34" charset="0"/>
              </a:rPr>
              <a:t>All rivers in Lake Champlain with sea lamprey populations</a:t>
            </a:r>
          </a:p>
        </p:txBody>
      </p:sp>
      <p:sp>
        <p:nvSpPr>
          <p:cNvPr id="3080" name="Content Placeholder 2"/>
          <p:cNvSpPr txBox="1">
            <a:spLocks/>
          </p:cNvSpPr>
          <p:nvPr/>
        </p:nvSpPr>
        <p:spPr bwMode="auto">
          <a:xfrm>
            <a:off x="217488" y="1603375"/>
            <a:ext cx="2043112" cy="2633663"/>
          </a:xfrm>
          <a:prstGeom prst="rect">
            <a:avLst/>
          </a:prstGeom>
          <a:blipFill dpi="0" rotWithShape="1">
            <a:blip r:embed="rId4">
              <a:lum bright="70000" contrast="-70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fr-FR" altLang="en-US" sz="2400" b="1">
                <a:latin typeface="Calibri" pitchFamily="34" charset="0"/>
              </a:rPr>
              <a:t>Ces rivières du lac Champlain contiennent des popula-tions de lamproies marines</a:t>
            </a:r>
            <a:endParaRPr lang="en-US" altLang="en-US" sz="2400" b="1">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6450" y="836613"/>
            <a:ext cx="4740275" cy="685800"/>
          </a:xfrm>
          <a:blipFill dpi="0" rotWithShape="1">
            <a:blip r:embed="rId3" cstate="print">
              <a:alphaModFix amt="65000"/>
              <a:lum bright="70000" contrast="-70000"/>
              <a:extLst/>
            </a:blip>
            <a:srcRect/>
            <a:tile tx="0" ty="0" sx="100000" sy="100000" flip="none" algn="tl"/>
          </a:blipFill>
        </p:spPr>
        <p:txBody>
          <a:bodyPr rtlCol="0">
            <a:normAutofit fontScale="90000"/>
          </a:bodyPr>
          <a:lstStyle/>
          <a:p>
            <a:pPr eaLnBrk="1" fontAlgn="auto" hangingPunct="1">
              <a:spcAft>
                <a:spcPts val="0"/>
              </a:spcAft>
              <a:defRPr/>
            </a:pPr>
            <a:r>
              <a:rPr lang="en-US" b="1" dirty="0"/>
              <a:t>Need For </a:t>
            </a:r>
            <a:r>
              <a:rPr lang="en-US" b="1" dirty="0" smtClean="0"/>
              <a:t>Control</a:t>
            </a:r>
            <a:endParaRPr lang="en-US" b="1" dirty="0"/>
          </a:p>
        </p:txBody>
      </p:sp>
      <p:sp>
        <p:nvSpPr>
          <p:cNvPr id="4099" name="Content Placeholder 2"/>
          <p:cNvSpPr>
            <a:spLocks noGrp="1"/>
          </p:cNvSpPr>
          <p:nvPr>
            <p:ph idx="1"/>
          </p:nvPr>
        </p:nvSpPr>
        <p:spPr>
          <a:xfrm>
            <a:off x="4749800" y="4678363"/>
            <a:ext cx="4394200" cy="2179637"/>
          </a:xfrm>
          <a:blipFill dpi="0" rotWithShape="1">
            <a:blip r:embed="rId4">
              <a:lum bright="70000" contrast="-70000"/>
              <a:alphaModFix amt="65000"/>
            </a:blip>
            <a:srcRect/>
            <a:tile tx="0" ty="0" sx="100000" sy="100000" flip="none" algn="tl"/>
          </a:blipFill>
        </p:spPr>
        <p:txBody>
          <a:bodyPr/>
          <a:lstStyle/>
          <a:p>
            <a:pPr eaLnBrk="1" hangingPunct="1">
              <a:lnSpc>
                <a:spcPts val="2400"/>
              </a:lnSpc>
              <a:spcBef>
                <a:spcPct val="0"/>
              </a:spcBef>
              <a:spcAft>
                <a:spcPts val="1200"/>
              </a:spcAft>
            </a:pPr>
            <a:r>
              <a:rPr lang="en-US" altLang="en-US" sz="2400" b="1" smtClean="0"/>
              <a:t>Largest uncontrolled larval population in basin (estimated at over 150,000)</a:t>
            </a:r>
          </a:p>
          <a:p>
            <a:pPr eaLnBrk="1" hangingPunct="1">
              <a:lnSpc>
                <a:spcPts val="2400"/>
              </a:lnSpc>
              <a:spcBef>
                <a:spcPct val="0"/>
              </a:spcBef>
              <a:spcAft>
                <a:spcPts val="1200"/>
              </a:spcAft>
            </a:pPr>
            <a:r>
              <a:rPr lang="en-US" altLang="en-US" sz="2400" b="1" smtClean="0"/>
              <a:t>17 miles of infested habitat </a:t>
            </a:r>
          </a:p>
          <a:p>
            <a:pPr eaLnBrk="1" hangingPunct="1">
              <a:lnSpc>
                <a:spcPts val="2400"/>
              </a:lnSpc>
              <a:spcBef>
                <a:spcPct val="0"/>
              </a:spcBef>
              <a:spcAft>
                <a:spcPts val="1200"/>
              </a:spcAft>
            </a:pPr>
            <a:r>
              <a:rPr lang="en-US" altLang="en-US" sz="2400" b="1" smtClean="0"/>
              <a:t>Wounding Rate of 40/100 for Lake Trout</a:t>
            </a:r>
          </a:p>
        </p:txBody>
      </p:sp>
      <p:sp>
        <p:nvSpPr>
          <p:cNvPr id="4100" name="Title 1"/>
          <p:cNvSpPr txBox="1">
            <a:spLocks/>
          </p:cNvSpPr>
          <p:nvPr/>
        </p:nvSpPr>
        <p:spPr bwMode="auto">
          <a:xfrm>
            <a:off x="2076450" y="150813"/>
            <a:ext cx="4729163" cy="685800"/>
          </a:xfrm>
          <a:prstGeom prst="rect">
            <a:avLst/>
          </a:prstGeom>
          <a:blipFill dpi="0" rotWithShape="1">
            <a:blip r:embed="rId5">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latin typeface="Calibri" pitchFamily="34" charset="0"/>
              </a:rPr>
              <a:t>Urgence de contrôler</a:t>
            </a:r>
          </a:p>
        </p:txBody>
      </p:sp>
      <p:sp>
        <p:nvSpPr>
          <p:cNvPr id="4101" name="Content Placeholder 2"/>
          <p:cNvSpPr txBox="1">
            <a:spLocks/>
          </p:cNvSpPr>
          <p:nvPr/>
        </p:nvSpPr>
        <p:spPr bwMode="auto">
          <a:xfrm>
            <a:off x="4749800" y="2370138"/>
            <a:ext cx="4394200" cy="2303462"/>
          </a:xfrm>
          <a:prstGeom prst="rect">
            <a:avLst/>
          </a:prstGeom>
          <a:blipFill dpi="0" rotWithShape="1">
            <a:blip r:embed="rId6">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400"/>
              </a:lnSpc>
              <a:spcAft>
                <a:spcPts val="1200"/>
              </a:spcAft>
              <a:buFont typeface="Arial" charset="0"/>
              <a:buChar char="•"/>
            </a:pPr>
            <a:r>
              <a:rPr lang="en-US" altLang="en-US" sz="2400" b="1">
                <a:latin typeface="Calibri" pitchFamily="34" charset="0"/>
              </a:rPr>
              <a:t>La plus importante population incontrôlée  de larves du bassin versant (150 000)</a:t>
            </a:r>
          </a:p>
          <a:p>
            <a:pPr eaLnBrk="1" hangingPunct="1">
              <a:lnSpc>
                <a:spcPts val="2400"/>
              </a:lnSpc>
              <a:spcAft>
                <a:spcPts val="1200"/>
              </a:spcAft>
              <a:buFont typeface="Arial" charset="0"/>
              <a:buChar char="•"/>
            </a:pPr>
            <a:r>
              <a:rPr lang="en-US" altLang="en-US" sz="2400" b="1">
                <a:latin typeface="Calibri" pitchFamily="34" charset="0"/>
              </a:rPr>
              <a:t>Une infestation sur 27 km</a:t>
            </a:r>
          </a:p>
          <a:p>
            <a:pPr eaLnBrk="1" hangingPunct="1">
              <a:lnSpc>
                <a:spcPts val="2400"/>
              </a:lnSpc>
              <a:spcAft>
                <a:spcPts val="1200"/>
              </a:spcAft>
              <a:buFont typeface="Arial" charset="0"/>
              <a:buChar char="•"/>
            </a:pPr>
            <a:r>
              <a:rPr lang="en-US" altLang="en-US" sz="2400" b="1">
                <a:latin typeface="Calibri" pitchFamily="34" charset="0"/>
              </a:rPr>
              <a:t>La cause de 40/100 des blessures du touladi</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8600" y="173038"/>
            <a:ext cx="6057900" cy="627062"/>
          </a:xfrm>
          <a:blipFill dpi="0" rotWithShape="1">
            <a:blip r:embed="rId3" cstate="print">
              <a:alphaModFix amt="65000"/>
              <a:lum bright="70000" contrast="-70000"/>
              <a:extLst/>
            </a:blip>
            <a:srcRect/>
            <a:tile tx="0" ty="0" sx="100000" sy="100000" flip="none" algn="tl"/>
          </a:blipFill>
        </p:spPr>
        <p:txBody>
          <a:bodyPr rtlCol="0">
            <a:normAutofit fontScale="90000"/>
          </a:bodyPr>
          <a:lstStyle/>
          <a:p>
            <a:pPr eaLnBrk="1" fontAlgn="auto" hangingPunct="1">
              <a:spcAft>
                <a:spcPts val="0"/>
              </a:spcAft>
              <a:defRPr/>
            </a:pPr>
            <a:r>
              <a:rPr lang="en-US" b="1" dirty="0" smtClean="0"/>
              <a:t>Les </a:t>
            </a:r>
            <a:r>
              <a:rPr lang="en-US" b="1" dirty="0" err="1" smtClean="0"/>
              <a:t>exigences</a:t>
            </a:r>
            <a:r>
              <a:rPr lang="en-US" b="1" dirty="0" smtClean="0"/>
              <a:t> du Québec</a:t>
            </a:r>
            <a:endParaRPr lang="en-US" b="1" dirty="0"/>
          </a:p>
        </p:txBody>
      </p:sp>
      <p:sp>
        <p:nvSpPr>
          <p:cNvPr id="6147" name="Content Placeholder 2"/>
          <p:cNvSpPr>
            <a:spLocks noGrp="1"/>
          </p:cNvSpPr>
          <p:nvPr>
            <p:ph idx="1"/>
          </p:nvPr>
        </p:nvSpPr>
        <p:spPr>
          <a:xfrm>
            <a:off x="4316413" y="3810000"/>
            <a:ext cx="4827587" cy="1447800"/>
          </a:xfrm>
          <a:blipFill dpi="0" rotWithShape="1">
            <a:blip r:embed="rId3">
              <a:lum bright="70000" contrast="-70000"/>
            </a:blip>
            <a:srcRect/>
            <a:tile tx="0" ty="0" sx="100000" sy="100000" flip="none" algn="tl"/>
          </a:blipFill>
        </p:spPr>
        <p:txBody>
          <a:bodyPr/>
          <a:lstStyle/>
          <a:p>
            <a:pPr marL="0" eaLnBrk="1" hangingPunct="1">
              <a:lnSpc>
                <a:spcPts val="2400"/>
              </a:lnSpc>
              <a:spcBef>
                <a:spcPct val="0"/>
              </a:spcBef>
              <a:spcAft>
                <a:spcPts val="1200"/>
              </a:spcAft>
            </a:pPr>
            <a:r>
              <a:rPr lang="en-US" altLang="en-US" sz="2400" b="1" smtClean="0"/>
              <a:t>NON aux produits chimiques</a:t>
            </a:r>
          </a:p>
          <a:p>
            <a:pPr marL="0" eaLnBrk="1" hangingPunct="1">
              <a:lnSpc>
                <a:spcPts val="2400"/>
              </a:lnSpc>
              <a:spcBef>
                <a:spcPct val="0"/>
              </a:spcBef>
              <a:spcAft>
                <a:spcPts val="1200"/>
              </a:spcAft>
            </a:pPr>
            <a:r>
              <a:rPr lang="en-US" altLang="en-US" sz="2400" b="1" smtClean="0"/>
              <a:t>NON aux barrages</a:t>
            </a:r>
          </a:p>
          <a:p>
            <a:pPr marL="0" eaLnBrk="1" hangingPunct="1">
              <a:lnSpc>
                <a:spcPts val="2400"/>
              </a:lnSpc>
              <a:spcBef>
                <a:spcPct val="0"/>
              </a:spcBef>
              <a:spcAft>
                <a:spcPts val="1200"/>
              </a:spcAft>
            </a:pPr>
            <a:r>
              <a:rPr lang="en-US" altLang="en-US" sz="2400" b="1" smtClean="0"/>
              <a:t>NON à une structure permanente</a:t>
            </a:r>
          </a:p>
        </p:txBody>
      </p:sp>
      <p:sp>
        <p:nvSpPr>
          <p:cNvPr id="6148" name="Content Placeholder 2"/>
          <p:cNvSpPr txBox="1">
            <a:spLocks/>
          </p:cNvSpPr>
          <p:nvPr/>
        </p:nvSpPr>
        <p:spPr bwMode="auto">
          <a:xfrm>
            <a:off x="4316413" y="5257800"/>
            <a:ext cx="4827587" cy="1447800"/>
          </a:xfrm>
          <a:prstGeom prst="rect">
            <a:avLst/>
          </a:prstGeom>
          <a:blipFill dpi="0" rotWithShape="1">
            <a:blip r:embed="rId4">
              <a:lum bright="70000" contrast="-70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400"/>
              </a:lnSpc>
              <a:spcAft>
                <a:spcPts val="1200"/>
              </a:spcAft>
              <a:buFont typeface="Arial" charset="0"/>
              <a:buChar char="•"/>
            </a:pPr>
            <a:r>
              <a:rPr lang="en-US" altLang="en-US" sz="2400" b="1">
                <a:latin typeface="Calibri" pitchFamily="34" charset="0"/>
              </a:rPr>
              <a:t>NO lampricides</a:t>
            </a:r>
          </a:p>
          <a:p>
            <a:pPr eaLnBrk="1" hangingPunct="1">
              <a:lnSpc>
                <a:spcPts val="2400"/>
              </a:lnSpc>
              <a:spcAft>
                <a:spcPts val="1200"/>
              </a:spcAft>
              <a:buFont typeface="Arial" charset="0"/>
              <a:buChar char="•"/>
            </a:pPr>
            <a:r>
              <a:rPr lang="en-US" altLang="en-US" sz="2400" b="1">
                <a:latin typeface="Calibri" pitchFamily="34" charset="0"/>
              </a:rPr>
              <a:t>NO dams</a:t>
            </a:r>
          </a:p>
          <a:p>
            <a:pPr eaLnBrk="1" hangingPunct="1">
              <a:lnSpc>
                <a:spcPts val="2400"/>
              </a:lnSpc>
              <a:spcAft>
                <a:spcPts val="1200"/>
              </a:spcAft>
              <a:buFont typeface="Arial" charset="0"/>
              <a:buChar char="•"/>
            </a:pPr>
            <a:r>
              <a:rPr lang="en-US" altLang="en-US" sz="2400" b="1">
                <a:latin typeface="Calibri" pitchFamily="34" charset="0"/>
              </a:rPr>
              <a:t>NO permanent structure</a:t>
            </a:r>
          </a:p>
        </p:txBody>
      </p:sp>
      <p:sp>
        <p:nvSpPr>
          <p:cNvPr id="5" name="Title 1"/>
          <p:cNvSpPr txBox="1">
            <a:spLocks/>
          </p:cNvSpPr>
          <p:nvPr/>
        </p:nvSpPr>
        <p:spPr>
          <a:xfrm>
            <a:off x="1498600" y="785813"/>
            <a:ext cx="6045200" cy="661987"/>
          </a:xfrm>
          <a:prstGeom prst="rect">
            <a:avLst/>
          </a:prstGeom>
          <a:blipFill dpi="0" rotWithShape="1">
            <a:blip r:embed="rId5" cstate="print">
              <a:alphaModFix amt="65000"/>
              <a:lum bright="70000" contrast="-70000"/>
              <a:extLst/>
            </a:blip>
            <a:srcRect/>
            <a:tile tx="0" ty="0" sx="100000" sy="100000" flip="none" algn="tl"/>
          </a:blipFill>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smtClean="0"/>
              <a:t>Quebec Conditions</a:t>
            </a:r>
            <a:endParaRPr lang="en-US" b="1"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922338"/>
            <a:ext cx="91440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1377950" y="355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en-US" sz="2400">
              <a:latin typeface="Calibri" pitchFamily="34" charset="0"/>
            </a:endParaRPr>
          </a:p>
        </p:txBody>
      </p:sp>
      <p:sp>
        <p:nvSpPr>
          <p:cNvPr id="5124" name="TextBox 3"/>
          <p:cNvSpPr txBox="1">
            <a:spLocks noChangeArrowheads="1"/>
          </p:cNvSpPr>
          <p:nvPr/>
        </p:nvSpPr>
        <p:spPr bwMode="auto">
          <a:xfrm>
            <a:off x="1271588" y="511175"/>
            <a:ext cx="7032625" cy="461963"/>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latin typeface="Calibri" pitchFamily="34" charset="0"/>
              </a:rPr>
              <a:t>Flow-Through-Screen, Seasonally-Removable, Barrier </a:t>
            </a:r>
          </a:p>
        </p:txBody>
      </p:sp>
      <p:sp>
        <p:nvSpPr>
          <p:cNvPr id="5125" name="TextBox 4"/>
          <p:cNvSpPr txBox="1">
            <a:spLocks noChangeArrowheads="1"/>
          </p:cNvSpPr>
          <p:nvPr/>
        </p:nvSpPr>
        <p:spPr bwMode="auto">
          <a:xfrm>
            <a:off x="1562100" y="49213"/>
            <a:ext cx="6226175" cy="461962"/>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sz="2400" b="1">
                <a:latin typeface="Calibri" pitchFamily="34" charset="0"/>
              </a:rPr>
              <a:t>Barrière saisonnière au fil de l’eau avec grillage </a:t>
            </a:r>
            <a:endParaRPr lang="en-US" altLang="en-US" sz="2400" b="1">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5434013" y="3717925"/>
            <a:ext cx="3709987" cy="1570038"/>
          </a:xfrm>
          <a:prstGeom prst="rect">
            <a:avLst/>
          </a:prstGeom>
          <a:blipFill dpi="0" rotWithShape="1">
            <a:blip r:embed="rId3">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err="1">
                <a:latin typeface="Calibri" pitchFamily="34" charset="0"/>
              </a:rPr>
              <a:t>Afin</a:t>
            </a:r>
            <a:r>
              <a:rPr lang="en-US" altLang="en-US" sz="2400" b="1" dirty="0">
                <a:latin typeface="Calibri" pitchFamily="34" charset="0"/>
              </a:rPr>
              <a:t> </a:t>
            </a:r>
            <a:r>
              <a:rPr lang="en-US" altLang="en-US" sz="2400" b="1" dirty="0" err="1">
                <a:latin typeface="Calibri" pitchFamily="34" charset="0"/>
              </a:rPr>
              <a:t>d’augmenter</a:t>
            </a:r>
            <a:r>
              <a:rPr lang="en-US" altLang="en-US" sz="2400" b="1" dirty="0">
                <a:latin typeface="Calibri" pitchFamily="34" charset="0"/>
              </a:rPr>
              <a:t> la surface de contact avec le </a:t>
            </a:r>
            <a:r>
              <a:rPr lang="en-US" altLang="en-US" sz="2400" b="1" dirty="0" err="1">
                <a:latin typeface="Calibri" pitchFamily="34" charset="0"/>
              </a:rPr>
              <a:t>flot</a:t>
            </a:r>
            <a:r>
              <a:rPr lang="en-US" altLang="en-US" sz="2400" b="1" dirty="0">
                <a:latin typeface="Calibri" pitchFamily="34" charset="0"/>
              </a:rPr>
              <a:t>, la </a:t>
            </a:r>
            <a:r>
              <a:rPr lang="en-US" altLang="en-US" sz="2400" b="1" dirty="0" err="1">
                <a:latin typeface="Calibri" pitchFamily="34" charset="0"/>
              </a:rPr>
              <a:t>barrière</a:t>
            </a:r>
            <a:r>
              <a:rPr lang="en-US" altLang="en-US" sz="2400" b="1" dirty="0">
                <a:latin typeface="Calibri" pitchFamily="34" charset="0"/>
              </a:rPr>
              <a:t> fait un angle de 60 </a:t>
            </a:r>
            <a:r>
              <a:rPr lang="en-US" altLang="en-US" sz="2400" b="1" dirty="0" err="1">
                <a:latin typeface="Calibri" pitchFamily="34" charset="0"/>
              </a:rPr>
              <a:t>degrés</a:t>
            </a:r>
            <a:r>
              <a:rPr lang="en-US" altLang="en-US" sz="2400" b="1" dirty="0">
                <a:latin typeface="Calibri" pitchFamily="34" charset="0"/>
              </a:rPr>
              <a:t> avec la rive.</a:t>
            </a:r>
          </a:p>
        </p:txBody>
      </p:sp>
      <p:sp>
        <p:nvSpPr>
          <p:cNvPr id="12292" name="TextBox 5"/>
          <p:cNvSpPr txBox="1">
            <a:spLocks noChangeArrowheads="1"/>
          </p:cNvSpPr>
          <p:nvPr/>
        </p:nvSpPr>
        <p:spPr bwMode="auto">
          <a:xfrm>
            <a:off x="5434013" y="5287963"/>
            <a:ext cx="3709987" cy="1570037"/>
          </a:xfrm>
          <a:prstGeom prst="rect">
            <a:avLst/>
          </a:prstGeom>
          <a:blipFill dpi="0" rotWithShape="1">
            <a:blip r:embed="rId4">
              <a:lum bright="70000" contrast="-70000"/>
              <a:alphaModFix amt="6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latin typeface="Calibri" pitchFamily="34" charset="0"/>
              </a:rPr>
              <a:t>Barrier oriented at 60⁰ angle to bank to maximize surface area contact with flowing water.</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3584</TotalTime>
  <Words>1154</Words>
  <Application>Microsoft Office PowerPoint</Application>
  <PresentationFormat>On-screen Show (4:3)</PresentationFormat>
  <Paragraphs>152</Paragraphs>
  <Slides>42</Slides>
  <Notes>1</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Need For Control</vt:lpstr>
      <vt:lpstr>Les exigences du Québec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USFWS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Young</dc:creator>
  <cp:lastModifiedBy>Bradley Young</cp:lastModifiedBy>
  <cp:revision>161</cp:revision>
  <dcterms:created xsi:type="dcterms:W3CDTF">2013-11-25T21:19:57Z</dcterms:created>
  <dcterms:modified xsi:type="dcterms:W3CDTF">2014-05-15T14:50:20Z</dcterms:modified>
</cp:coreProperties>
</file>